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9"/>
  </p:notesMasterIdLst>
  <p:handoutMasterIdLst>
    <p:handoutMasterId r:id="rId20"/>
  </p:handoutMasterIdLst>
  <p:sldIdLst>
    <p:sldId id="268" r:id="rId3"/>
    <p:sldId id="274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1" r:id="rId14"/>
    <p:sldId id="283" r:id="rId15"/>
    <p:sldId id="284" r:id="rId16"/>
    <p:sldId id="286" r:id="rId17"/>
    <p:sldId id="285" r:id="rId18"/>
  </p:sldIdLst>
  <p:sldSz cx="12192000" cy="6858000"/>
  <p:notesSz cx="7104063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FDBA41"/>
    <a:srgbClr val="FDBD49"/>
    <a:srgbClr val="FDB127"/>
    <a:srgbClr val="FFCB25"/>
    <a:srgbClr val="FFCF37"/>
    <a:srgbClr val="FFC611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767F5DB-4A65-40DE-85B8-7B22A01F6C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9201" cy="513940"/>
          </a:xfrm>
          <a:prstGeom prst="rect">
            <a:avLst/>
          </a:prstGeom>
        </p:spPr>
        <p:txBody>
          <a:bodyPr vert="horz" lIns="94869" tIns="47433" rIns="94869" bIns="474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4EC4FB-2753-464C-BF32-0D97ADEAC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4" y="2"/>
            <a:ext cx="3079201" cy="513940"/>
          </a:xfrm>
          <a:prstGeom prst="rect">
            <a:avLst/>
          </a:prstGeom>
        </p:spPr>
        <p:txBody>
          <a:bodyPr vert="horz" lIns="94869" tIns="47433" rIns="94869" bIns="474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FE43E3-A278-4486-967B-E99D68DCBD71}" type="datetimeFigureOut">
              <a:rPr lang="de-DE"/>
              <a:pPr>
                <a:defRPr/>
              </a:pPr>
              <a:t>05.10.2023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5CD69C-451A-494A-960C-395704444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9201" cy="513940"/>
          </a:xfrm>
          <a:prstGeom prst="rect">
            <a:avLst/>
          </a:prstGeom>
        </p:spPr>
        <p:txBody>
          <a:bodyPr vert="horz" lIns="94869" tIns="47433" rIns="94869" bIns="474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870447-CC07-4777-B388-4A14542BB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4" y="9720674"/>
            <a:ext cx="3079201" cy="513940"/>
          </a:xfrm>
          <a:prstGeom prst="rect">
            <a:avLst/>
          </a:prstGeom>
        </p:spPr>
        <p:txBody>
          <a:bodyPr vert="horz" wrap="square" lIns="94869" tIns="47433" rIns="94869" bIns="474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54406DE-6D76-483E-B8CC-604A30D618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ACABFDF-104D-478F-9454-190FB05BFC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9201" cy="513940"/>
          </a:xfrm>
          <a:prstGeom prst="rect">
            <a:avLst/>
          </a:prstGeom>
        </p:spPr>
        <p:txBody>
          <a:bodyPr vert="horz" lIns="94869" tIns="47433" rIns="94869" bIns="474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AB69D9-F4C6-4412-8888-4B8DB26B7A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204" y="2"/>
            <a:ext cx="3079201" cy="513940"/>
          </a:xfrm>
          <a:prstGeom prst="rect">
            <a:avLst/>
          </a:prstGeom>
        </p:spPr>
        <p:txBody>
          <a:bodyPr vert="horz" lIns="94869" tIns="47433" rIns="94869" bIns="474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72F6B9-8F7F-491F-947C-1B633BE22756}" type="datetimeFigureOut">
              <a:rPr lang="de-DE"/>
              <a:pPr>
                <a:defRPr/>
              </a:pPr>
              <a:t>05.10.2023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F2084983-43D5-4AA7-A852-1016BBD916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81113"/>
            <a:ext cx="613568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9" tIns="47433" rIns="94869" bIns="4743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480DA88-4E93-4DD4-B4B0-E1C251C0B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735" y="4926625"/>
            <a:ext cx="5682254" cy="4028048"/>
          </a:xfrm>
          <a:prstGeom prst="rect">
            <a:avLst/>
          </a:prstGeom>
        </p:spPr>
        <p:txBody>
          <a:bodyPr vert="horz" lIns="94869" tIns="47433" rIns="94869" bIns="47433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6DDB70-B1AB-4F6E-AE70-57780F3119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9201" cy="513940"/>
          </a:xfrm>
          <a:prstGeom prst="rect">
            <a:avLst/>
          </a:prstGeom>
        </p:spPr>
        <p:txBody>
          <a:bodyPr vert="horz" lIns="94869" tIns="47433" rIns="94869" bIns="474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F2BCF9-9262-4E75-9175-73E674F18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204" y="9720674"/>
            <a:ext cx="3079201" cy="513940"/>
          </a:xfrm>
          <a:prstGeom prst="rect">
            <a:avLst/>
          </a:prstGeom>
        </p:spPr>
        <p:txBody>
          <a:bodyPr vert="horz" wrap="square" lIns="94869" tIns="47433" rIns="94869" bIns="474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8D81905-5BD3-40D0-A685-A9E4421FA9E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F874A729-247C-453C-AB8D-99C2F3A512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8D8BCB83-BB5A-4EB3-AF59-09D6CD3357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A05B6C32-F15F-4E98-B92B-C5F485D16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49FB0A-B89F-4C00-9084-8C66A33490FF}" type="slidenum">
              <a:rPr lang="de-DE" altLang="de-DE">
                <a:latin typeface="Calibri" panose="020F0502020204030204" pitchFamily="34" charset="0"/>
              </a:rPr>
              <a:pPr/>
              <a:t>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3EF65934-88B4-4234-B8D0-3E73ABF91F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6435A57D-6755-41A2-AE85-914F77C39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9156" name="Foliennummernplatzhalter 3">
            <a:extLst>
              <a:ext uri="{FF2B5EF4-FFF2-40B4-BE49-F238E27FC236}">
                <a16:creationId xmlns:a16="http://schemas.microsoft.com/office/drawing/2014/main" id="{26539E3E-DFB1-420E-AED8-7500B171A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98DB14-15FD-424F-B30B-0261BA3A4F87}" type="slidenum">
              <a:rPr lang="de-DE" altLang="de-DE">
                <a:latin typeface="Calibri" panose="020F0502020204030204" pitchFamily="34" charset="0"/>
              </a:rPr>
              <a:pPr/>
              <a:t>10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>
            <a:extLst>
              <a:ext uri="{FF2B5EF4-FFF2-40B4-BE49-F238E27FC236}">
                <a16:creationId xmlns:a16="http://schemas.microsoft.com/office/drawing/2014/main" id="{41CA2783-6949-4E47-84A7-174F905C36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>
            <a:extLst>
              <a:ext uri="{FF2B5EF4-FFF2-40B4-BE49-F238E27FC236}">
                <a16:creationId xmlns:a16="http://schemas.microsoft.com/office/drawing/2014/main" id="{FB6535C9-D292-43EE-AABF-4675D1ED7B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1204" name="Foliennummernplatzhalter 3">
            <a:extLst>
              <a:ext uri="{FF2B5EF4-FFF2-40B4-BE49-F238E27FC236}">
                <a16:creationId xmlns:a16="http://schemas.microsoft.com/office/drawing/2014/main" id="{7D7C8477-8649-478A-B5D1-92E4A39D2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E08E78-E4DA-4DC8-A4D3-85BE410BD170}" type="slidenum">
              <a:rPr lang="de-DE" altLang="de-DE">
                <a:latin typeface="Calibri" panose="020F0502020204030204" pitchFamily="34" charset="0"/>
              </a:rPr>
              <a:pPr/>
              <a:t>11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963A69BD-59C7-486A-A408-EA6B7ED96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323B061D-B160-46A8-BCB3-7BD77878DF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666F9E59-1EEE-4C84-87BD-90B1472F7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15E10A-257C-4760-B075-8AB913BA3F14}" type="slidenum">
              <a:rPr lang="de-DE" altLang="de-DE">
                <a:latin typeface="Calibri" panose="020F0502020204030204" pitchFamily="34" charset="0"/>
              </a:rPr>
              <a:pPr/>
              <a:t>12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6911A9FC-E18A-4486-93DB-695E8C6887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34072A16-5C61-425C-B96E-F5BBF8671E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399F1C8A-F6DF-4F5A-A0ED-169B244ED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102FD9-7F62-4E37-8962-97A2287E644F}" type="slidenum">
              <a:rPr lang="de-DE" altLang="de-DE">
                <a:latin typeface="Calibri" panose="020F0502020204030204" pitchFamily="34" charset="0"/>
              </a:rPr>
              <a:pPr/>
              <a:t>13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F5752558-6572-45AA-BB35-79BF703EDE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59F3FC7B-0A5E-46CE-9640-8826FD98F1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40E1FD7D-70C6-401D-9D18-E069938B0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A12BA5-9465-4FA4-8923-D353A972C216}" type="slidenum">
              <a:rPr lang="de-DE" altLang="de-DE">
                <a:latin typeface="Calibri" panose="020F0502020204030204" pitchFamily="34" charset="0"/>
              </a:rPr>
              <a:pPr/>
              <a:t>14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F5752558-6572-45AA-BB35-79BF703EDE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59F3FC7B-0A5E-46CE-9640-8826FD98F1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40E1FD7D-70C6-401D-9D18-E069938B0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A12BA5-9465-4FA4-8923-D353A972C216}" type="slidenum">
              <a:rPr lang="de-DE" altLang="de-DE">
                <a:latin typeface="Calibri" panose="020F0502020204030204" pitchFamily="34" charset="0"/>
              </a:rPr>
              <a:pPr/>
              <a:t>15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69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>
            <a:extLst>
              <a:ext uri="{FF2B5EF4-FFF2-40B4-BE49-F238E27FC236}">
                <a16:creationId xmlns:a16="http://schemas.microsoft.com/office/drawing/2014/main" id="{FBFC7A24-9B9F-495C-BE3F-3418D7E6F1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>
            <a:extLst>
              <a:ext uri="{FF2B5EF4-FFF2-40B4-BE49-F238E27FC236}">
                <a16:creationId xmlns:a16="http://schemas.microsoft.com/office/drawing/2014/main" id="{76446612-F281-453C-A243-E12C90DAFB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9396" name="Foliennummernplatzhalter 3">
            <a:extLst>
              <a:ext uri="{FF2B5EF4-FFF2-40B4-BE49-F238E27FC236}">
                <a16:creationId xmlns:a16="http://schemas.microsoft.com/office/drawing/2014/main" id="{CA49B339-A3A5-4283-90E2-DC09D8551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0A38A8-9966-4D57-8C05-99A1FB8CD771}" type="slidenum">
              <a:rPr lang="de-DE" altLang="de-DE">
                <a:latin typeface="Calibri" panose="020F0502020204030204" pitchFamily="34" charset="0"/>
              </a:rPr>
              <a:pPr/>
              <a:t>16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72ECF6A0-42E2-45F3-937C-5744507A05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0A8814CC-4057-47BC-B73D-3CD5EE2B3C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36CBAC96-085F-4B3E-80E3-A47220C1D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64C11C-4595-4D0D-9353-1760585C6AA7}" type="slidenum">
              <a:rPr lang="de-DE" altLang="de-DE">
                <a:latin typeface="Calibri" panose="020F0502020204030204" pitchFamily="34" charset="0"/>
              </a:rPr>
              <a:pPr/>
              <a:t>2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5AE4534E-834D-4BBB-A939-CF8A2BA34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A37EC543-E764-4E45-8707-FE14349E7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A6A41599-E0E4-4848-BF11-29CE6D199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865FAD-B477-4AB0-9A7A-A931E87CB8ED}" type="slidenum">
              <a:rPr lang="de-DE" altLang="de-DE">
                <a:latin typeface="Calibri" panose="020F0502020204030204" pitchFamily="34" charset="0"/>
              </a:rPr>
              <a:pPr/>
              <a:t>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8DF32926-4399-4DDA-ADDA-EB3CC77C7A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85941CC3-8709-45FB-B593-C5ED80D24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69F0E2E7-207E-443D-8BE1-172C82253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6E1864-1B04-45C1-89EC-85549FACAE11}" type="slidenum">
              <a:rPr lang="de-DE" altLang="de-DE">
                <a:latin typeface="Calibri" panose="020F0502020204030204" pitchFamily="34" charset="0"/>
              </a:rPr>
              <a:pPr/>
              <a:t>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C2A3AF74-5E29-4089-8860-C1BCDE402A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9E3A114C-DB01-4378-9092-4129362A1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90E4F816-80D4-46EF-AA95-1ED8567CD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E0A331-4099-4C98-90B9-1E5A7419DF5D}" type="slidenum">
              <a:rPr lang="de-DE" altLang="de-DE">
                <a:latin typeface="Calibri" panose="020F0502020204030204" pitchFamily="34" charset="0"/>
              </a:rPr>
              <a:pPr/>
              <a:t>5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>
            <a:extLst>
              <a:ext uri="{FF2B5EF4-FFF2-40B4-BE49-F238E27FC236}">
                <a16:creationId xmlns:a16="http://schemas.microsoft.com/office/drawing/2014/main" id="{422C614A-CBEF-4EFD-AC9F-BE9011E4AA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>
            <a:extLst>
              <a:ext uri="{FF2B5EF4-FFF2-40B4-BE49-F238E27FC236}">
                <a16:creationId xmlns:a16="http://schemas.microsoft.com/office/drawing/2014/main" id="{3A306859-8CE7-442A-996F-0F224138AE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id="{850C5678-CC12-4E53-BF49-BC00227EE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5CFD7C-0C55-40B8-B210-BC6F461AA118}" type="slidenum">
              <a:rPr lang="de-DE" altLang="de-DE">
                <a:latin typeface="Calibri" panose="020F0502020204030204" pitchFamily="34" charset="0"/>
              </a:rPr>
              <a:pPr/>
              <a:t>6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>
            <a:extLst>
              <a:ext uri="{FF2B5EF4-FFF2-40B4-BE49-F238E27FC236}">
                <a16:creationId xmlns:a16="http://schemas.microsoft.com/office/drawing/2014/main" id="{6DB43105-62D1-4F77-B020-A4EE33DA4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>
            <a:extLst>
              <a:ext uri="{FF2B5EF4-FFF2-40B4-BE49-F238E27FC236}">
                <a16:creationId xmlns:a16="http://schemas.microsoft.com/office/drawing/2014/main" id="{7197FA0E-53C8-4301-96E6-05F7E83002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3012" name="Foliennummernplatzhalter 3">
            <a:extLst>
              <a:ext uri="{FF2B5EF4-FFF2-40B4-BE49-F238E27FC236}">
                <a16:creationId xmlns:a16="http://schemas.microsoft.com/office/drawing/2014/main" id="{4DCD6DCD-AFFE-4BD4-8F05-F46E11D9B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3AEF5E-7C02-4D3D-8DF2-EA2605B88E1A}" type="slidenum">
              <a:rPr lang="de-DE" altLang="de-DE">
                <a:latin typeface="Calibri" panose="020F0502020204030204" pitchFamily="34" charset="0"/>
              </a:rPr>
              <a:pPr/>
              <a:t>7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>
            <a:extLst>
              <a:ext uri="{FF2B5EF4-FFF2-40B4-BE49-F238E27FC236}">
                <a16:creationId xmlns:a16="http://schemas.microsoft.com/office/drawing/2014/main" id="{1E8ADC6A-8566-43E3-AC96-8DEBF79CD0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>
            <a:extLst>
              <a:ext uri="{FF2B5EF4-FFF2-40B4-BE49-F238E27FC236}">
                <a16:creationId xmlns:a16="http://schemas.microsoft.com/office/drawing/2014/main" id="{60696429-53D5-4155-9A14-A721D2B4FA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5060" name="Foliennummernplatzhalter 3">
            <a:extLst>
              <a:ext uri="{FF2B5EF4-FFF2-40B4-BE49-F238E27FC236}">
                <a16:creationId xmlns:a16="http://schemas.microsoft.com/office/drawing/2014/main" id="{AD154CB3-8CEF-4B17-8C50-748CBE9FE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0B9EEA-E893-4480-8B76-73F6E76E0A0B}" type="slidenum">
              <a:rPr lang="de-DE" altLang="de-DE">
                <a:latin typeface="Calibri" panose="020F0502020204030204" pitchFamily="34" charset="0"/>
              </a:rPr>
              <a:pPr/>
              <a:t>8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A8A466AB-853D-4F4B-B411-7133043009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6A20CBBD-3D75-4DF8-8CFA-97537B7771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904F61DF-1019-4E8D-9580-7ACEBDA88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959" indent="-2965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091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0528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4964" indent="-2372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940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3837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8273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710" indent="-237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726438-971E-4CEB-8716-296928528E60}" type="slidenum">
              <a:rPr lang="de-DE" altLang="de-DE">
                <a:latin typeface="Calibri" panose="020F0502020204030204" pitchFamily="34" charset="0"/>
              </a:rPr>
              <a:pPr/>
              <a:t>9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F108186-5F34-4081-9DDF-CCC76720A40B}"/>
              </a:ext>
            </a:extLst>
          </p:cNvPr>
          <p:cNvSpPr/>
          <p:nvPr userDrawn="1"/>
        </p:nvSpPr>
        <p:spPr>
          <a:xfrm>
            <a:off x="431800" y="2693988"/>
            <a:ext cx="11806238" cy="41402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5D5AE3E0-25B9-439B-A915-5B6803C63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612E5E25-4A24-4CC5-A564-80B46D1EA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E819AA2F-810D-4C17-97DA-C1E1477DA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1A75D4F-EACD-410A-A0C3-8F950716E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0A50524A-E688-40B0-934A-B631DC523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0898072D-1580-45A9-9DAD-583159CF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2701925"/>
            <a:ext cx="384176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Grafik 22">
            <a:extLst>
              <a:ext uri="{FF2B5EF4-FFF2-40B4-BE49-F238E27FC236}">
                <a16:creationId xmlns:a16="http://schemas.microsoft.com/office/drawing/2014/main" id="{35E8CB91-36D3-454D-8E95-19A71B4B4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333375"/>
            <a:ext cx="906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55B151C-5F8A-4B0B-8ACD-CA57D1559267}"/>
              </a:ext>
            </a:extLst>
          </p:cNvPr>
          <p:cNvSpPr/>
          <p:nvPr userDrawn="1"/>
        </p:nvSpPr>
        <p:spPr>
          <a:xfrm>
            <a:off x="449263" y="2713038"/>
            <a:ext cx="26701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E7F9617-9F12-4007-A07B-1A019C2663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376238" y="2697163"/>
            <a:ext cx="31369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816" y="1979316"/>
            <a:ext cx="11247967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9326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27A4C24-AD6F-4FFB-9C52-3BE393519F7A}"/>
              </a:ext>
            </a:extLst>
          </p:cNvPr>
          <p:cNvSpPr/>
          <p:nvPr userDrawn="1"/>
        </p:nvSpPr>
        <p:spPr>
          <a:xfrm>
            <a:off x="387350" y="920750"/>
            <a:ext cx="11793538" cy="5470525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54ED01-DC3E-4897-98A6-F904906D30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4DC28A-8FA4-4B1D-B89F-BA8660C2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7C6733-5C86-4887-91F4-10F34C09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32AA2-DA76-4C24-8EFF-8A00564EDC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67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AB1F8A-0D2A-478A-835B-D0B48015748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41363" y="914400"/>
            <a:ext cx="40100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b="1">
                <a:solidFill>
                  <a:srgbClr val="003695"/>
                </a:solidFill>
                <a:cs typeface="Arial" charset="0"/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43872" y="914400"/>
            <a:ext cx="7008779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767" y="1752600"/>
            <a:ext cx="4011084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9210872A-32C9-40D5-A0C6-A63E41F064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50C031B3-D7B6-45DE-8D3E-1475E11C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6BE15000-C628-45FD-B5AB-F3609DCB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37F5E-95C2-4AA7-B2D8-A7BE6FFC3E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44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D81543E-B0B4-4DE7-BB76-E3F969105402}"/>
              </a:ext>
            </a:extLst>
          </p:cNvPr>
          <p:cNvSpPr/>
          <p:nvPr userDrawn="1"/>
        </p:nvSpPr>
        <p:spPr>
          <a:xfrm>
            <a:off x="400050" y="923925"/>
            <a:ext cx="11855450" cy="5457825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2697D9-2B57-4299-AED1-90C5BCD4258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41363" y="914400"/>
            <a:ext cx="40100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b="1">
                <a:solidFill>
                  <a:srgbClr val="003399"/>
                </a:solidFill>
                <a:cs typeface="Arial" charset="0"/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43872" y="914400"/>
            <a:ext cx="7008779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767" y="1752600"/>
            <a:ext cx="4011084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E6644B2-B658-4B7B-8007-A6748ED685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2C75CE5-C09B-4DA5-91E9-211BCA23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5A7CB044-3750-4D2D-BFBF-BB8D752E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4CB7-7CD8-4E4E-A0E3-CDB0F56A3C6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739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DC84DC5-BDD3-46DC-B5FF-6F9869760D65}"/>
              </a:ext>
            </a:extLst>
          </p:cNvPr>
          <p:cNvSpPr/>
          <p:nvPr userDrawn="1"/>
        </p:nvSpPr>
        <p:spPr>
          <a:xfrm>
            <a:off x="431800" y="2693988"/>
            <a:ext cx="11806238" cy="41402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944F9290-AE2F-4FD5-ACCF-114DF0E5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B0A66B36-79EF-4F38-9BC9-5F715E8C6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21734533-8B92-4F21-9A72-88B22EDE3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2073794B-959D-4545-8007-B0D3ADF29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F785EE2E-54AC-4056-9A15-F41171243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F38CBE8E-6D53-4CF5-8374-19424A18C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2701925"/>
            <a:ext cx="384176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Grafik 22">
            <a:extLst>
              <a:ext uri="{FF2B5EF4-FFF2-40B4-BE49-F238E27FC236}">
                <a16:creationId xmlns:a16="http://schemas.microsoft.com/office/drawing/2014/main" id="{38B0759E-F337-49FC-9285-3F607AB2C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333375"/>
            <a:ext cx="906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76325F4-DCB0-402F-BE52-5BF114421354}"/>
              </a:ext>
            </a:extLst>
          </p:cNvPr>
          <p:cNvSpPr/>
          <p:nvPr userDrawn="1"/>
        </p:nvSpPr>
        <p:spPr>
          <a:xfrm>
            <a:off x="449263" y="2713038"/>
            <a:ext cx="26701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FC538E5-6B5E-4620-AFE2-907B6F6F5D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376238" y="2697163"/>
            <a:ext cx="31369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816" y="1979316"/>
            <a:ext cx="11247967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7909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90BF26-5B01-4A6A-8CC3-F8A6F4C30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150" b="26201"/>
          <a:stretch/>
        </p:blipFill>
        <p:spPr>
          <a:xfrm>
            <a:off x="408441" y="2695542"/>
            <a:ext cx="11804649" cy="4169529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8C2FC546-0423-48F9-8C02-37365ADC2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DE891560-E8F8-4DF8-9D5E-2C74D72A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B0430B62-E4FE-45E4-9BAB-590AD8A2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BED9246D-4FE1-419A-B9A0-9A30E12A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E287DA84-C6AC-4EBC-A626-D7F8A7D77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2701925"/>
            <a:ext cx="384176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22">
            <a:extLst>
              <a:ext uri="{FF2B5EF4-FFF2-40B4-BE49-F238E27FC236}">
                <a16:creationId xmlns:a16="http://schemas.microsoft.com/office/drawing/2014/main" id="{7E419F48-4C33-4AA3-B4A2-BB05DB82E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333375"/>
            <a:ext cx="906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4AB8353-61BB-42E4-9A60-77A9E197276F}"/>
              </a:ext>
            </a:extLst>
          </p:cNvPr>
          <p:cNvSpPr/>
          <p:nvPr userDrawn="1"/>
        </p:nvSpPr>
        <p:spPr>
          <a:xfrm>
            <a:off x="449263" y="2713038"/>
            <a:ext cx="26701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75E14AF-6D03-4376-9905-2004AC86E8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376238" y="2693988"/>
            <a:ext cx="31527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F62E834D-FBDC-4AC4-9A80-E11EF45EF9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816" y="1979316"/>
            <a:ext cx="11247967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45584" y="620713"/>
            <a:ext cx="10250949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5089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8">
            <a:extLst>
              <a:ext uri="{FF2B5EF4-FFF2-40B4-BE49-F238E27FC236}">
                <a16:creationId xmlns:a16="http://schemas.microsoft.com/office/drawing/2014/main" id="{9DF240BF-121A-4832-95AB-5D9471F07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>
            <a:fillRect/>
          </a:stretch>
        </p:blipFill>
        <p:spPr bwMode="auto">
          <a:xfrm>
            <a:off x="1963738" y="2697163"/>
            <a:ext cx="10228262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D4E82538-4733-4851-9263-334DF04FE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DD635EEF-4453-4C59-817A-36AC99EB2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32BBED82-CAAF-41FC-AD16-A3006773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D1E6D6A-12FC-49F7-B266-FC528ACD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2701925"/>
            <a:ext cx="384176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Grafik 22">
            <a:extLst>
              <a:ext uri="{FF2B5EF4-FFF2-40B4-BE49-F238E27FC236}">
                <a16:creationId xmlns:a16="http://schemas.microsoft.com/office/drawing/2014/main" id="{67D30C8A-9311-4112-B69C-144CBCE6A2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333375"/>
            <a:ext cx="906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472723F-6460-4189-8551-51A9B35E7490}"/>
              </a:ext>
            </a:extLst>
          </p:cNvPr>
          <p:cNvSpPr/>
          <p:nvPr userDrawn="1"/>
        </p:nvSpPr>
        <p:spPr>
          <a:xfrm>
            <a:off x="449263" y="2713038"/>
            <a:ext cx="26701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6F98B06-FF77-4CB6-B72E-671BB68DB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376238" y="2697163"/>
            <a:ext cx="31369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2">
            <a:extLst>
              <a:ext uri="{FF2B5EF4-FFF2-40B4-BE49-F238E27FC236}">
                <a16:creationId xmlns:a16="http://schemas.microsoft.com/office/drawing/2014/main" id="{A620D53B-DB5B-4D2E-BE77-422D1CC06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2539936-83D4-4B7E-8A28-105517FA4D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816" y="1979316"/>
            <a:ext cx="11247967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45584" y="620713"/>
            <a:ext cx="10250949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811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7B38A0D-311E-4CE3-B9DD-4660A1188A6E}"/>
              </a:ext>
            </a:extLst>
          </p:cNvPr>
          <p:cNvSpPr/>
          <p:nvPr userDrawn="1"/>
        </p:nvSpPr>
        <p:spPr>
          <a:xfrm>
            <a:off x="400050" y="2697163"/>
            <a:ext cx="11803063" cy="417512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3600" dirty="0">
                <a:solidFill>
                  <a:srgbClr val="FFFFFF"/>
                </a:solidFill>
              </a:rPr>
              <a:t>[ eigenes Bild einfügen ]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7A57148C-2BB8-463E-B0C5-344AA36464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D0EF0291-AD47-41DD-8D47-5A0337DB8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5AEB98BF-0AEB-4B89-B094-823B8E3A6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4004112E-A9B5-4774-9940-EF5304B1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566C915E-1438-47CA-9A0A-42A56C63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2701925"/>
            <a:ext cx="384176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22">
            <a:extLst>
              <a:ext uri="{FF2B5EF4-FFF2-40B4-BE49-F238E27FC236}">
                <a16:creationId xmlns:a16="http://schemas.microsoft.com/office/drawing/2014/main" id="{BB25159F-9E18-4C89-BB66-9F296871B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333375"/>
            <a:ext cx="906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481D894-C6BF-47B5-AA22-647A63957FA0}"/>
              </a:ext>
            </a:extLst>
          </p:cNvPr>
          <p:cNvSpPr/>
          <p:nvPr userDrawn="1"/>
        </p:nvSpPr>
        <p:spPr>
          <a:xfrm>
            <a:off x="449263" y="2713038"/>
            <a:ext cx="26701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1A3A9D2-6F07-48EC-A244-261C98306D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366713" y="2697163"/>
            <a:ext cx="31369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E430933D-4084-4703-A9E7-C7448A2929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816" y="1979316"/>
            <a:ext cx="11247967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45584" y="620713"/>
            <a:ext cx="10250949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1152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21785" y="2060576"/>
            <a:ext cx="11214100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C60BFF9-7B37-494F-B3D4-223F4A9CE63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 anchor="b" anchorCtr="0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2049EDB-AA1C-4382-A9DC-6A8ECFE0A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 anchorCtr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C6025DC-2BE6-42CE-B35C-B2835AE8A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759AA-773B-404D-820B-31EC9C8496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241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812AB5D-9B42-4B42-9DDB-651A58E37CB1}"/>
              </a:ext>
            </a:extLst>
          </p:cNvPr>
          <p:cNvSpPr/>
          <p:nvPr userDrawn="1"/>
        </p:nvSpPr>
        <p:spPr>
          <a:xfrm>
            <a:off x="395288" y="923925"/>
            <a:ext cx="11796712" cy="122396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13D754-46A8-47A2-8B20-D3FB18670135}"/>
              </a:ext>
            </a:extLst>
          </p:cNvPr>
          <p:cNvSpPr/>
          <p:nvPr userDrawn="1"/>
        </p:nvSpPr>
        <p:spPr>
          <a:xfrm>
            <a:off x="392113" y="2106613"/>
            <a:ext cx="11793537" cy="4271962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Picture 12" descr="BL_Logo_2010_klein_rgb">
            <a:extLst>
              <a:ext uri="{FF2B5EF4-FFF2-40B4-BE49-F238E27FC236}">
                <a16:creationId xmlns:a16="http://schemas.microsoft.com/office/drawing/2014/main" id="{1E43D1B2-6950-48AA-85C5-86531B5F3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3" y="333375"/>
            <a:ext cx="1866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0">
            <a:extLst>
              <a:ext uri="{FF2B5EF4-FFF2-40B4-BE49-F238E27FC236}">
                <a16:creationId xmlns:a16="http://schemas.microsoft.com/office/drawing/2014/main" id="{F60DC32D-06EE-4202-BE3E-12AC37CE399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6D421FF1-EFC6-4563-B3EA-E77A8E872F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2B6F1386-586A-4F11-A4F5-686B1965E0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7DE391E4-2ED9-4689-962A-75F93675D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00829057-F6CD-4A9D-BC0F-7257EDBF2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270192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50817EEF-F7C6-43A1-9343-8110F535F0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9084" y="893763"/>
            <a:ext cx="11243733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21785" y="2109788"/>
            <a:ext cx="11214100" cy="42719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C297D5B5-08AA-4E9F-B583-C518EF63737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 anchor="b" anchorCtr="0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A817C74C-E411-4233-BC80-4328E46D4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 anchorCtr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6EE9D26F-2078-43CC-984A-50C507CFC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275F5-7E67-4C0D-A466-CF26902B5A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9946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1239" y="2060849"/>
            <a:ext cx="5470227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719402" y="2060849"/>
            <a:ext cx="5470227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3C3390B-4F52-432F-837A-BC60CC7B84AC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0D4C5FD-3D73-4D39-BC92-507B277267F1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34C865AC-2EAB-485A-95AF-86BE6D385C61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F0A369B-C72C-43E3-82D3-3715A309F5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5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BD5A5E4-A8BD-4478-B3B8-ADC8936E4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150" b="26201"/>
          <a:stretch/>
        </p:blipFill>
        <p:spPr>
          <a:xfrm>
            <a:off x="408441" y="2695542"/>
            <a:ext cx="11804649" cy="4169529"/>
          </a:xfrm>
          <a:prstGeom prst="rect">
            <a:avLst/>
          </a:prstGeom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96E95157-C90D-4FAF-96D7-D89C71BAD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EBB1347A-93EB-4FD9-9052-34C752AF1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19AA2775-FD16-4D8D-BEFF-1AE7D423E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1667885F-ED68-43F1-A383-C6D41F7E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81B44F80-286E-4EE2-B2BF-2C3F89213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2701925"/>
            <a:ext cx="384176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22">
            <a:extLst>
              <a:ext uri="{FF2B5EF4-FFF2-40B4-BE49-F238E27FC236}">
                <a16:creationId xmlns:a16="http://schemas.microsoft.com/office/drawing/2014/main" id="{C209CC79-16EC-49B0-949E-E4AD41ED8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333375"/>
            <a:ext cx="906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232BD82-9BEB-4AB4-8A0A-4DEDAEBF6062}"/>
              </a:ext>
            </a:extLst>
          </p:cNvPr>
          <p:cNvSpPr/>
          <p:nvPr userDrawn="1"/>
        </p:nvSpPr>
        <p:spPr>
          <a:xfrm>
            <a:off x="449263" y="2713038"/>
            <a:ext cx="26701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30C27E0-7312-458F-9613-5E0FA9855C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376238" y="2693988"/>
            <a:ext cx="31527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DA179EBB-7295-4727-B912-E3211BA071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816" y="1979316"/>
            <a:ext cx="11247967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45584" y="620713"/>
            <a:ext cx="10250949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58959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26A0BE3F-B0E2-41E2-963A-E6AE92C4370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2DADCA01-04E3-4DE6-81E9-7E76D74DE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71B96CBB-7025-4DA3-9CAF-69B1C65A4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BB930-BD57-44BB-A4A2-218A9D3084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1606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850B00F-5421-4096-8F6B-749F345E300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D53EFC19-36E7-42E1-B349-9BFEA4A23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A72EA79-1BFC-4FD1-94DA-88B3C1A30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7FEC7-C1C6-46BB-8CA7-640D3995C9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383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81FC2F-0637-410D-86FE-FE44EB8762FB}"/>
              </a:ext>
            </a:extLst>
          </p:cNvPr>
          <p:cNvSpPr/>
          <p:nvPr userDrawn="1"/>
        </p:nvSpPr>
        <p:spPr>
          <a:xfrm>
            <a:off x="387350" y="920750"/>
            <a:ext cx="11793538" cy="5470525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E6692B-0FD1-4C59-BA39-91BF19B2D9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31D03C-306F-4202-B4EB-69BD6C32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3F2D5E-2018-4114-809B-5AB7EB60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0A09B-2F66-449D-B0BD-2C9C47212E6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3890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C7570B-ED53-4F13-8F00-4C14266CE52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41363" y="914400"/>
            <a:ext cx="40100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b="1">
                <a:solidFill>
                  <a:srgbClr val="003695"/>
                </a:solidFill>
                <a:cs typeface="Arial" charset="0"/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43872" y="914400"/>
            <a:ext cx="7008779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767" y="1752600"/>
            <a:ext cx="4011084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3C361B15-6F74-4F83-9770-823A8B023B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AED7437-110E-415F-B9E9-50AEC40F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9BF1EA8-048D-4D2F-A9F6-ED914330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03324-E326-4E98-BC66-C2738198C6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299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91B10CD-55A3-47D4-AC0F-BA4F861C9C29}"/>
              </a:ext>
            </a:extLst>
          </p:cNvPr>
          <p:cNvSpPr/>
          <p:nvPr userDrawn="1"/>
        </p:nvSpPr>
        <p:spPr>
          <a:xfrm>
            <a:off x="400050" y="923925"/>
            <a:ext cx="11855450" cy="5457825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0B4104-86A7-4F89-87FD-4CFEE1C1279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41363" y="914400"/>
            <a:ext cx="40100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b="1">
                <a:solidFill>
                  <a:srgbClr val="003399"/>
                </a:solidFill>
                <a:cs typeface="Arial" charset="0"/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43872" y="914400"/>
            <a:ext cx="7008779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767" y="1752600"/>
            <a:ext cx="4011084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418B8BB-DF57-44F8-841D-F7E8701E99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9BF63823-05E1-4B06-8AC7-5EC5A230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ED2154E2-B160-47DA-8C91-4AA91A03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8BB12-8493-4FFA-9EA8-DAD50A3E1A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412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8">
            <a:extLst>
              <a:ext uri="{FF2B5EF4-FFF2-40B4-BE49-F238E27FC236}">
                <a16:creationId xmlns:a16="http://schemas.microsoft.com/office/drawing/2014/main" id="{0EDA0821-25F3-4683-9131-12379EC7C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>
            <a:fillRect/>
          </a:stretch>
        </p:blipFill>
        <p:spPr bwMode="auto">
          <a:xfrm>
            <a:off x="1963738" y="2697163"/>
            <a:ext cx="10228262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>
            <a:extLst>
              <a:ext uri="{FF2B5EF4-FFF2-40B4-BE49-F238E27FC236}">
                <a16:creationId xmlns:a16="http://schemas.microsoft.com/office/drawing/2014/main" id="{8E2C7D44-FA7E-4209-AF60-FFC8E29A5C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D99E27E0-F184-47D2-8ACB-FBCBCB013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1C39731E-1E01-4B52-9A6B-F21D80ABF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ACE5D53A-36D9-434F-A6B7-0FA864A3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2701925"/>
            <a:ext cx="384176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Grafik 22">
            <a:extLst>
              <a:ext uri="{FF2B5EF4-FFF2-40B4-BE49-F238E27FC236}">
                <a16:creationId xmlns:a16="http://schemas.microsoft.com/office/drawing/2014/main" id="{9FCBEA03-D4BF-4656-8F47-26BC330B1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333375"/>
            <a:ext cx="906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BABBAE3-C551-4892-958D-F4B449F8165C}"/>
              </a:ext>
            </a:extLst>
          </p:cNvPr>
          <p:cNvSpPr/>
          <p:nvPr userDrawn="1"/>
        </p:nvSpPr>
        <p:spPr>
          <a:xfrm>
            <a:off x="449263" y="2713038"/>
            <a:ext cx="26701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D21ED86-97DC-4864-B9FC-24729177B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376238" y="2697163"/>
            <a:ext cx="31369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2">
            <a:extLst>
              <a:ext uri="{FF2B5EF4-FFF2-40B4-BE49-F238E27FC236}">
                <a16:creationId xmlns:a16="http://schemas.microsoft.com/office/drawing/2014/main" id="{597F88D6-34D3-40B0-B3DB-F17351330E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5CCAF7B-EDFC-42ED-9957-125CBA2724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816" y="1979316"/>
            <a:ext cx="11247967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45584" y="620713"/>
            <a:ext cx="10250949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82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E1D61F8-BA64-4CF6-9B88-C1F318BA3384}"/>
              </a:ext>
            </a:extLst>
          </p:cNvPr>
          <p:cNvSpPr/>
          <p:nvPr userDrawn="1"/>
        </p:nvSpPr>
        <p:spPr>
          <a:xfrm>
            <a:off x="400050" y="2697163"/>
            <a:ext cx="11803063" cy="417512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3600" dirty="0">
                <a:solidFill>
                  <a:srgbClr val="FFFFFF"/>
                </a:solidFill>
              </a:rPr>
              <a:t>[ eigenes Bild einfügen ]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3EA042EA-6FB2-44F5-A46B-C811A733C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6DB876F5-E015-423F-BAA1-BFD0A7AEE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4EA3F63F-1F31-4189-9436-5196E0F4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B73A01FA-957E-4CCF-9CCA-96721D7E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0C6A8D3C-F9F0-43C2-8B32-FA3581718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2701925"/>
            <a:ext cx="384176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22">
            <a:extLst>
              <a:ext uri="{FF2B5EF4-FFF2-40B4-BE49-F238E27FC236}">
                <a16:creationId xmlns:a16="http://schemas.microsoft.com/office/drawing/2014/main" id="{B2141100-6DE3-45AC-B7CC-15DB7E96B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333375"/>
            <a:ext cx="906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A41850D-C644-4ED2-A145-A9A061E7717B}"/>
              </a:ext>
            </a:extLst>
          </p:cNvPr>
          <p:cNvSpPr/>
          <p:nvPr userDrawn="1"/>
        </p:nvSpPr>
        <p:spPr>
          <a:xfrm>
            <a:off x="449263" y="2713038"/>
            <a:ext cx="26701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9955579-0FD3-49D8-AF11-6E83D98D2B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366713" y="2697163"/>
            <a:ext cx="31369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5E6361F9-49FA-44D2-A118-AAEFCD9240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816" y="1979316"/>
            <a:ext cx="11247967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45584" y="620713"/>
            <a:ext cx="10250949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6512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21785" y="2060576"/>
            <a:ext cx="11214100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801C9F8-1A43-4588-91CF-AA3543468CF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 anchor="b" anchorCtr="0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E517A8B-13E2-4A04-908F-8D0B4188F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 anchorCtr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B4E44174-3362-4244-AF01-6B9D9CC6C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8142F-C364-4AF6-9070-56885E05AF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042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717D6C6-2483-4CF8-A58F-16F221C21E8B}"/>
              </a:ext>
            </a:extLst>
          </p:cNvPr>
          <p:cNvSpPr/>
          <p:nvPr userDrawn="1"/>
        </p:nvSpPr>
        <p:spPr>
          <a:xfrm>
            <a:off x="395288" y="923925"/>
            <a:ext cx="11796712" cy="122396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1E8265-7615-4119-92BA-AB0E64B6B444}"/>
              </a:ext>
            </a:extLst>
          </p:cNvPr>
          <p:cNvSpPr/>
          <p:nvPr userDrawn="1"/>
        </p:nvSpPr>
        <p:spPr>
          <a:xfrm>
            <a:off x="392113" y="2106613"/>
            <a:ext cx="11793537" cy="4271962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Picture 12" descr="BL_Logo_2010_klein_rgb">
            <a:extLst>
              <a:ext uri="{FF2B5EF4-FFF2-40B4-BE49-F238E27FC236}">
                <a16:creationId xmlns:a16="http://schemas.microsoft.com/office/drawing/2014/main" id="{A01096E0-1C3F-4E0D-83C6-D4ABED58F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3" y="333375"/>
            <a:ext cx="1866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0">
            <a:extLst>
              <a:ext uri="{FF2B5EF4-FFF2-40B4-BE49-F238E27FC236}">
                <a16:creationId xmlns:a16="http://schemas.microsoft.com/office/drawing/2014/main" id="{3690B289-A8E5-4770-B105-136C8E87F9E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763" y="33337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9A871A72-562C-445C-9635-40DB3D1E1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925513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164A4D9E-DF6B-4FB8-8A25-F751EDD29E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1517650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025B9889-9395-448C-BA6D-72B43D4308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2109788"/>
            <a:ext cx="382587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9EA82B0D-BFB0-4CAE-A150-8A72050D35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2701925"/>
            <a:ext cx="382587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525CE5FF-B23A-4504-83D7-68F0DBF9DF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988" y="274638"/>
            <a:ext cx="9791700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Hessische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9084" y="893763"/>
            <a:ext cx="11243733" cy="984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21785" y="2109788"/>
            <a:ext cx="11214100" cy="42719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1D1695AB-7E09-43D0-8FE3-FFA78A7CA50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 anchor="b" anchorCtr="0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4EDA94FB-CED0-443D-9CFC-83FAB489A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 anchorCtr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400CB0CB-F0C4-44C1-BFFD-3D9C36F1F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6BEE8-5F75-4972-AB93-F8B7091D7DC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336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1239" y="2060849"/>
            <a:ext cx="5470227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719402" y="2060849"/>
            <a:ext cx="5470227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67391D4-2251-49A9-8343-EB92F29F4340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40DA1CBB-828D-438A-8CFB-423298B73C77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EA0C73B-CE9D-4061-8866-73B4FDBC301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E66FF37-1520-4871-9CB0-F77D87563C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370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36231193-590D-4385-8E97-C8650B6EFB0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6D6234EF-FE54-46C5-9B7D-3BE7BE4045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B613DB7C-8879-4ABB-8E44-295EEC80C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0AAA6-A096-468C-A286-04DDE99458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30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A92F9DFE-9646-4FBA-A618-8D34EC6B968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B23E6596-0902-4E66-8777-8D5BE5C1A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AD272BCD-A9AE-4312-A423-66C6BAC46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8FDF4-AA67-4968-B479-AB5BE425DE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493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B31AC4-E4A5-4B7D-90F7-BFD94BB73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9613" y="893763"/>
            <a:ext cx="112426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0F37A9-77D3-4AF0-A2A3-AB25B0C33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060575"/>
            <a:ext cx="112141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1028" name="Picture 12" descr="BL_Logo_2010_klein_rgb">
            <a:extLst>
              <a:ext uri="{FF2B5EF4-FFF2-40B4-BE49-F238E27FC236}">
                <a16:creationId xmlns:a16="http://schemas.microsoft.com/office/drawing/2014/main" id="{9E1447CB-AFBD-4A64-A73D-3AA5A5F34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333375"/>
            <a:ext cx="1866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uppieren 2">
            <a:extLst>
              <a:ext uri="{FF2B5EF4-FFF2-40B4-BE49-F238E27FC236}">
                <a16:creationId xmlns:a16="http://schemas.microsoft.com/office/drawing/2014/main" id="{BF83704B-0C4A-4413-9FDB-CAF46AF186DC}"/>
              </a:ext>
            </a:extLst>
          </p:cNvPr>
          <p:cNvGrpSpPr>
            <a:grpSpLocks/>
          </p:cNvGrpSpPr>
          <p:nvPr/>
        </p:nvGrpSpPr>
        <p:grpSpPr bwMode="auto">
          <a:xfrm>
            <a:off x="0" y="333375"/>
            <a:ext cx="387350" cy="2655888"/>
            <a:chOff x="0" y="333375"/>
            <a:chExt cx="290513" cy="2655888"/>
          </a:xfrm>
        </p:grpSpPr>
        <p:sp>
          <p:nvSpPr>
            <p:cNvPr id="1034" name="Rectangle 13">
              <a:extLst>
                <a:ext uri="{FF2B5EF4-FFF2-40B4-BE49-F238E27FC236}">
                  <a16:creationId xmlns:a16="http://schemas.microsoft.com/office/drawing/2014/main" id="{6D9BFC34-DA2F-4AEC-9B22-FDF07F82D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72" y="333375"/>
              <a:ext cx="286941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" name="Rectangle 14">
              <a:extLst>
                <a:ext uri="{FF2B5EF4-FFF2-40B4-BE49-F238E27FC236}">
                  <a16:creationId xmlns:a16="http://schemas.microsoft.com/office/drawing/2014/main" id="{F87869F3-C977-41AA-801D-8A3E193A2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25513"/>
              <a:ext cx="286941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" name="Rectangle 15">
              <a:extLst>
                <a:ext uri="{FF2B5EF4-FFF2-40B4-BE49-F238E27FC236}">
                  <a16:creationId xmlns:a16="http://schemas.microsoft.com/office/drawing/2014/main" id="{DDB5F104-79A0-4725-98DA-E37BD1C6E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1517650"/>
              <a:ext cx="288132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6">
              <a:extLst>
                <a:ext uri="{FF2B5EF4-FFF2-40B4-BE49-F238E27FC236}">
                  <a16:creationId xmlns:a16="http://schemas.microsoft.com/office/drawing/2014/main" id="{8D3F416A-32D2-4167-848B-F3452D7A5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09788"/>
              <a:ext cx="286941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7">
              <a:extLst>
                <a:ext uri="{FF2B5EF4-FFF2-40B4-BE49-F238E27FC236}">
                  <a16:creationId xmlns:a16="http://schemas.microsoft.com/office/drawing/2014/main" id="{34F42F21-B781-4942-8E24-9D3B98BED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2701925"/>
              <a:ext cx="288132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" name="Rectangle 19">
            <a:extLst>
              <a:ext uri="{FF2B5EF4-FFF2-40B4-BE49-F238E27FC236}">
                <a16:creationId xmlns:a16="http://schemas.microsoft.com/office/drawing/2014/main" id="{959E3814-CCC2-41BA-B030-7586D2E5F3D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9840913" y="6450013"/>
            <a:ext cx="2101850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30E2F159-C07A-48C7-A8BD-AAFC16496A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776413" y="6453188"/>
            <a:ext cx="7969250" cy="2889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608C3AFF-C0EF-4B20-855B-F1DF48E86E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36600" y="6453188"/>
            <a:ext cx="941388" cy="3000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7F7F7F"/>
                </a:solidFill>
                <a:ea typeface="ＭＳ Ｐゴシック" panose="020B0600070205080204" pitchFamily="34" charset="-128"/>
              </a:defRPr>
            </a:lvl1pPr>
          </a:lstStyle>
          <a:p>
            <a:fld id="{1A746FCE-5219-4E1C-B38E-8B30BCC5AD3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1E650234-5E83-4067-A19A-A9762FD9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274638"/>
            <a:ext cx="9791700" cy="2857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Berufliche Schulen im Schulamtsbezirk Marburg-Biedenkopf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SzPct val="75000"/>
        <a:buFont typeface="Courier New" panose="02070309020205020404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0F825D9-615E-4735-B4EA-4ADDD76AF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9613" y="893763"/>
            <a:ext cx="112426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9AEB9DB-C396-4C01-9FD7-0F69B37F9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060575"/>
            <a:ext cx="112141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2052" name="Picture 12" descr="BL_Logo_2010_klein_rgb">
            <a:extLst>
              <a:ext uri="{FF2B5EF4-FFF2-40B4-BE49-F238E27FC236}">
                <a16:creationId xmlns:a16="http://schemas.microsoft.com/office/drawing/2014/main" id="{860561E9-0760-4A2D-94B2-1A5B8FFB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333375"/>
            <a:ext cx="1866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uppieren 2">
            <a:extLst>
              <a:ext uri="{FF2B5EF4-FFF2-40B4-BE49-F238E27FC236}">
                <a16:creationId xmlns:a16="http://schemas.microsoft.com/office/drawing/2014/main" id="{833513F4-A292-4AC6-BFBE-EC5E6B207CB6}"/>
              </a:ext>
            </a:extLst>
          </p:cNvPr>
          <p:cNvGrpSpPr>
            <a:grpSpLocks/>
          </p:cNvGrpSpPr>
          <p:nvPr/>
        </p:nvGrpSpPr>
        <p:grpSpPr bwMode="auto">
          <a:xfrm>
            <a:off x="0" y="333375"/>
            <a:ext cx="387350" cy="2655888"/>
            <a:chOff x="0" y="333375"/>
            <a:chExt cx="290513" cy="2655888"/>
          </a:xfrm>
        </p:grpSpPr>
        <p:sp>
          <p:nvSpPr>
            <p:cNvPr id="1034" name="Rectangle 13">
              <a:extLst>
                <a:ext uri="{FF2B5EF4-FFF2-40B4-BE49-F238E27FC236}">
                  <a16:creationId xmlns:a16="http://schemas.microsoft.com/office/drawing/2014/main" id="{71A1C067-A528-4C5B-948C-75227E5B7E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72" y="333375"/>
              <a:ext cx="286941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" name="Rectangle 14">
              <a:extLst>
                <a:ext uri="{FF2B5EF4-FFF2-40B4-BE49-F238E27FC236}">
                  <a16:creationId xmlns:a16="http://schemas.microsoft.com/office/drawing/2014/main" id="{1CE3CB36-0CBB-406C-83EF-3D7968D0C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25513"/>
              <a:ext cx="286941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" name="Rectangle 15">
              <a:extLst>
                <a:ext uri="{FF2B5EF4-FFF2-40B4-BE49-F238E27FC236}">
                  <a16:creationId xmlns:a16="http://schemas.microsoft.com/office/drawing/2014/main" id="{6B00307F-F8A8-4383-B742-77D13F6E8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1517650"/>
              <a:ext cx="288132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6">
              <a:extLst>
                <a:ext uri="{FF2B5EF4-FFF2-40B4-BE49-F238E27FC236}">
                  <a16:creationId xmlns:a16="http://schemas.microsoft.com/office/drawing/2014/main" id="{9A96E645-BC1D-4B6A-AAA0-8A69BF1C3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09788"/>
              <a:ext cx="286941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7">
              <a:extLst>
                <a:ext uri="{FF2B5EF4-FFF2-40B4-BE49-F238E27FC236}">
                  <a16:creationId xmlns:a16="http://schemas.microsoft.com/office/drawing/2014/main" id="{4ABC7539-F3B1-4EF0-A8FD-1F1E800B2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2701925"/>
              <a:ext cx="288132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" name="Rectangle 19">
            <a:extLst>
              <a:ext uri="{FF2B5EF4-FFF2-40B4-BE49-F238E27FC236}">
                <a16:creationId xmlns:a16="http://schemas.microsoft.com/office/drawing/2014/main" id="{94A841B5-D9DD-4FF0-9A24-5981A108433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9840913" y="6450013"/>
            <a:ext cx="2101850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00. Monat 20XX</a:t>
            </a:r>
            <a:endParaRPr lang="de-DE" dirty="0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92501B3B-F7F7-417F-957D-B5B1F5D2DF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776413" y="6453188"/>
            <a:ext cx="7969250" cy="2889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&lt;Name, Titel, Ort der Präsentation&gt;</a:t>
            </a:r>
            <a:endParaRPr lang="de-DE" dirty="0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2C852661-49A6-4514-A6F6-BCD83EAFE0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36600" y="6453188"/>
            <a:ext cx="941388" cy="3000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7F7F7F"/>
                </a:solidFill>
                <a:ea typeface="ＭＳ Ｐゴシック" panose="020B0600070205080204" pitchFamily="34" charset="-128"/>
              </a:defRPr>
            </a:lvl1pPr>
          </a:lstStyle>
          <a:p>
            <a:fld id="{6FE05AC8-75A8-4B2D-B974-48F973079DE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E5CBAA3A-744D-45A4-87BA-4A4A37549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274638"/>
            <a:ext cx="9791700" cy="2857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>
                <a:solidFill>
                  <a:srgbClr val="003695"/>
                </a:solidFill>
              </a:rPr>
              <a:t>Berufliche Schulen im Schulamtsbezirk Marburg-Biedenkopf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SzPct val="75000"/>
        <a:buFont typeface="Courier New" panose="02070309020205020404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ved=2ahUKEwiZsbu02P_jAhVQ3qQKHUAyAtEQjRx6BAgBEAQ&amp;url=https://www.youtube.com/channel/UCBR9eNYkc_AJRN0FWhT8qIw&amp;psig=AOvVaw2OC9_FEld4MF8Wq3keottp&amp;ust=156578032134412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url?sa=i&amp;rct=j&amp;q=&amp;esrc=s&amp;source=images&amp;cd=&amp;cad=rja&amp;uact=8&amp;ved=2ahUKEwiCjPnt2P_jAhWHLFAKHRS-BosQjRx6BAgBEAQ&amp;url=http://www.google.de/url?sa=i&amp;rct=j&amp;q=&amp;esrc=s&amp;source=images&amp;cd=&amp;ved=&amp;url=http://www.ksm-mr.de/&amp;psig=AOvVaw3WteOQO_T7iC3IT2S8YNGq&amp;ust=1565780412788587&amp;psig=AOvVaw3WteOQO_T7iC3IT2S8YNGq&amp;ust=156578041278858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ved=2ahUKEwjwx92h2f_jAhVHZ1AKHQXQAIwQjRx6BAgBEAQ&amp;url=https://www.kks-marburg.de/&amp;psig=AOvVaw0ucbcG9B_MBhhIfdlPkHI8&amp;ust=156578055048203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e/url?sa=i&amp;rct=j&amp;q=&amp;esrc=s&amp;source=images&amp;cd=&amp;ved=2ahUKEwiZsbu02P_jAhVQ3qQKHUAyAtEQjRx6BAgBEAQ&amp;url=https://www.youtube.com/channel/UCBR9eNYkc_AJRN0FWhT8qIw&amp;psig=AOvVaw2OC9_FEld4MF8Wq3keottp&amp;ust=1565780321344120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27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google.de/url?sa=i&amp;rct=j&amp;q=&amp;esrc=s&amp;source=images&amp;cd=&amp;cad=rja&amp;uact=8&amp;ved=2ahUKEwiCjPnt2P_jAhWHLFAKHRS-BosQjRx6BAgBEAQ&amp;url=http://www.google.de/url?sa=i&amp;rct=j&amp;q=&amp;esrc=s&amp;source=images&amp;cd=&amp;ved=&amp;url=http://www.ksm-mr.de/&amp;psig=AOvVaw3WteOQO_T7iC3IT2S8YNGq&amp;ust=1565780412788587&amp;psig=AOvVaw3WteOQO_T7iC3IT2S8YNGq&amp;ust=1565780412788587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8.png"/><Relationship Id="rId10" Type="http://schemas.openxmlformats.org/officeDocument/2006/relationships/hyperlink" Target="https://www.google.de/url?sa=i&amp;rct=j&amp;q=&amp;esrc=s&amp;source=images&amp;cd=&amp;ved=2ahUKEwjH8JiP2P_jAhUMIMUKHWf_ATIQjRx6BAgBEAQ&amp;url=https://www.bs-kirchhain.de/&amp;psig=AOvVaw3cyl4USqhe9JSdDUNiw9f8&amp;ust=1565780250058764" TargetMode="External"/><Relationship Id="rId4" Type="http://schemas.openxmlformats.org/officeDocument/2006/relationships/hyperlink" Target="https://www.google.de/url?sa=i&amp;rct=j&amp;q=&amp;esrc=s&amp;source=images&amp;cd=&amp;ved=2ahUKEwjwx92h2f_jAhVHZ1AKHQXQAIwQjRx6BAgBEAQ&amp;url=https://www.kks-marburg.de/&amp;psig=AOvVaw0ucbcG9B_MBhhIfdlPkHI8&amp;ust=1565780550482033" TargetMode="Externa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e/url?sa=i&amp;rct=j&amp;q=&amp;esrc=s&amp;source=images&amp;cd=&amp;ved=2ahUKEwiZsbu02P_jAhVQ3qQKHUAyAtEQjRx6BAgBEAQ&amp;url=https://www.youtube.com/channel/UCBR9eNYkc_AJRN0FWhT8qIw&amp;psig=AOvVaw2OC9_FEld4MF8Wq3keottp&amp;ust=1565780321344120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27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google.de/url?sa=i&amp;rct=j&amp;q=&amp;esrc=s&amp;source=images&amp;cd=&amp;cad=rja&amp;uact=8&amp;ved=2ahUKEwiCjPnt2P_jAhWHLFAKHRS-BosQjRx6BAgBEAQ&amp;url=http://www.google.de/url?sa=i&amp;rct=j&amp;q=&amp;esrc=s&amp;source=images&amp;cd=&amp;ved=&amp;url=http://www.ksm-mr.de/&amp;psig=AOvVaw3WteOQO_T7iC3IT2S8YNGq&amp;ust=1565780412788587&amp;psig=AOvVaw3WteOQO_T7iC3IT2S8YNGq&amp;ust=1565780412788587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8.png"/><Relationship Id="rId10" Type="http://schemas.openxmlformats.org/officeDocument/2006/relationships/hyperlink" Target="https://www.google.de/url?sa=i&amp;rct=j&amp;q=&amp;esrc=s&amp;source=images&amp;cd=&amp;ved=2ahUKEwjH8JiP2P_jAhUMIMUKHWf_ATIQjRx6BAgBEAQ&amp;url=https://www.bs-kirchhain.de/&amp;psig=AOvVaw3cyl4USqhe9JSdDUNiw9f8&amp;ust=1565780250058764" TargetMode="External"/><Relationship Id="rId4" Type="http://schemas.openxmlformats.org/officeDocument/2006/relationships/hyperlink" Target="https://www.google.de/url?sa=i&amp;rct=j&amp;q=&amp;esrc=s&amp;source=images&amp;cd=&amp;ved=2ahUKEwjwx92h2f_jAhVHZ1AKHQXQAIwQjRx6BAgBEAQ&amp;url=https://www.kks-marburg.de/&amp;psig=AOvVaw0ucbcG9B_MBhhIfdlPkHI8&amp;ust=1565780550482033" TargetMode="External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e/url?sa=i&amp;rct=j&amp;q=&amp;esrc=s&amp;source=images&amp;cd=&amp;cad=rja&amp;uact=8&amp;ved=2ahUKEwiCjPnt2P_jAhWHLFAKHRS-BosQjRx6BAgBEAQ&amp;url=http://www.google.de/url?sa=i&amp;rct=j&amp;q=&amp;esrc=s&amp;source=images&amp;cd=&amp;ved=&amp;url=http://www.ksm-mr.de/&amp;psig=AOvVaw3WteOQO_T7iC3IT2S8YNGq&amp;ust=1565780412788587&amp;psig=AOvVaw3WteOQO_T7iC3IT2S8YNGq&amp;ust=1565780412788587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google.de/url?sa=i&amp;rct=j&amp;q=&amp;esrc=s&amp;source=images&amp;cd=&amp;ved=2ahUKEwiZsbu02P_jAhVQ3qQKHUAyAtEQjRx6BAgBEAQ&amp;url=https://www.youtube.com/channel/UCBR9eNYkc_AJRN0FWhT8qIw&amp;psig=AOvVaw2OC9_FEld4MF8Wq3keottp&amp;ust=1565780321344120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hyperlink" Target="https://www.google.de/url?sa=i&amp;rct=j&amp;q=&amp;esrc=s&amp;source=images&amp;cd=&amp;ved=2ahUKEwjH8JiP2P_jAhUMIMUKHWf_ATIQjRx6BAgBEAQ&amp;url=https://www.bs-kirchhain.de/&amp;psig=AOvVaw3cyl4USqhe9JSdDUNiw9f8&amp;ust=1565780250058764" TargetMode="Externa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ved=2ahUKEwjH8JiP2P_jAhUMIMUKHWf_ATIQjRx6BAgBEAQ&amp;url=https://www.bs-kirchhain.de/&amp;psig=AOvVaw3cyl4USqhe9JSdDUNiw9f8&amp;ust=156578025005876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EA73C72-F967-4866-A59D-7B9BF30F2476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3FE912D-F016-4BCF-87F8-A62BB768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1344" t="39287" r="24340" b="27128"/>
          <a:stretch/>
        </p:blipFill>
        <p:spPr>
          <a:xfrm>
            <a:off x="726767" y="2680180"/>
            <a:ext cx="2810074" cy="825402"/>
          </a:xfrm>
          <a:prstGeom prst="rect">
            <a:avLst/>
          </a:prstGeom>
        </p:spPr>
      </p:pic>
      <p:sp>
        <p:nvSpPr>
          <p:cNvPr id="29701" name="Textfeld 16">
            <a:extLst>
              <a:ext uri="{FF2B5EF4-FFF2-40B4-BE49-F238E27FC236}">
                <a16:creationId xmlns:a16="http://schemas.microsoft.com/office/drawing/2014/main" id="{31442386-0D67-4B6C-929B-70AF056C6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2841625"/>
            <a:ext cx="10615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3200" b="1">
                <a:solidFill>
                  <a:srgbClr val="000099"/>
                </a:solidFill>
                <a:latin typeface="Calibri" panose="020F0502020204030204" pitchFamily="34" charset="0"/>
              </a:rPr>
              <a:t>Informationen zu den  </a:t>
            </a:r>
            <a:br>
              <a:rPr lang="de-DE" altLang="de-DE" sz="3200" b="1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de-DE" altLang="de-DE" sz="3200" b="1">
                <a:solidFill>
                  <a:srgbClr val="000099"/>
                </a:solidFill>
                <a:latin typeface="Calibri" panose="020F0502020204030204" pitchFamily="34" charset="0"/>
              </a:rPr>
              <a:t>Beruflichen Schulen </a:t>
            </a:r>
            <a:br>
              <a:rPr lang="de-DE" altLang="de-DE" sz="3200" b="1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de-DE" altLang="de-DE" sz="3200" b="1">
                <a:solidFill>
                  <a:srgbClr val="000099"/>
                </a:solidFill>
                <a:latin typeface="Calibri" panose="020F0502020204030204" pitchFamily="34" charset="0"/>
              </a:rPr>
              <a:t>Landkreis Marburg-Biedenkopf </a:t>
            </a:r>
            <a:br>
              <a:rPr lang="de-DE" altLang="de-DE" sz="3200" b="1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de-DE" altLang="de-DE" sz="3200" b="1">
                <a:solidFill>
                  <a:srgbClr val="000099"/>
                </a:solidFill>
                <a:latin typeface="Calibri" panose="020F0502020204030204" pitchFamily="34" charset="0"/>
              </a:rPr>
              <a:t>Universitätsstadt Marburg</a:t>
            </a:r>
          </a:p>
        </p:txBody>
      </p:sp>
      <p:pic>
        <p:nvPicPr>
          <p:cNvPr id="29702" name="Grafik 17">
            <a:extLst>
              <a:ext uri="{FF2B5EF4-FFF2-40B4-BE49-F238E27FC236}">
                <a16:creationId xmlns:a16="http://schemas.microsoft.com/office/drawing/2014/main" id="{FBF59559-6CAE-440E-837F-A354B0F8D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13" y="2138363"/>
            <a:ext cx="18510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feld 18">
            <a:extLst>
              <a:ext uri="{FF2B5EF4-FFF2-40B4-BE49-F238E27FC236}">
                <a16:creationId xmlns:a16="http://schemas.microsoft.com/office/drawing/2014/main" id="{789B12AE-C928-4F7E-A3E4-97990029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1262063"/>
            <a:ext cx="89265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6600" b="1" dirty="0">
                <a:solidFill>
                  <a:srgbClr val="000099"/>
                </a:solidFill>
                <a:latin typeface="Calibri" panose="020F0502020204030204" pitchFamily="34" charset="0"/>
              </a:rPr>
              <a:t>Herzlich willkommen  </a:t>
            </a:r>
          </a:p>
        </p:txBody>
      </p:sp>
      <p:pic>
        <p:nvPicPr>
          <p:cNvPr id="29704" name="Grafik 1">
            <a:extLst>
              <a:ext uri="{FF2B5EF4-FFF2-40B4-BE49-F238E27FC236}">
                <a16:creationId xmlns:a16="http://schemas.microsoft.com/office/drawing/2014/main" id="{FE5BA42B-A6F3-4417-9ECF-B812691B90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5414963"/>
            <a:ext cx="876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Grafik 2">
            <a:extLst>
              <a:ext uri="{FF2B5EF4-FFF2-40B4-BE49-F238E27FC236}">
                <a16:creationId xmlns:a16="http://schemas.microsoft.com/office/drawing/2014/main" id="{9DA30ADA-7ED7-42CD-B549-EA821E71DB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389563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Grafik 4">
            <a:extLst>
              <a:ext uri="{FF2B5EF4-FFF2-40B4-BE49-F238E27FC236}">
                <a16:creationId xmlns:a16="http://schemas.microsoft.com/office/drawing/2014/main" id="{B3A3A0A2-C0B8-4782-B197-EC2BB84D20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r="13663" b="6949"/>
          <a:stretch>
            <a:fillRect/>
          </a:stretch>
        </p:blipFill>
        <p:spPr bwMode="auto">
          <a:xfrm>
            <a:off x="7026275" y="5035550"/>
            <a:ext cx="1111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Grafik 7">
            <a:extLst>
              <a:ext uri="{FF2B5EF4-FFF2-40B4-BE49-F238E27FC236}">
                <a16:creationId xmlns:a16="http://schemas.microsoft.com/office/drawing/2014/main" id="{C6E78CB7-40AB-49C2-B1BA-F850B24166D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5083175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04ADE9F-D099-4CD2-847E-ECAA2EC50F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603" t="4705" r="4502" b="3716"/>
          <a:stretch/>
        </p:blipFill>
        <p:spPr>
          <a:xfrm>
            <a:off x="4877403" y="5390288"/>
            <a:ext cx="901438" cy="857226"/>
          </a:xfrm>
          <a:prstGeom prst="rect">
            <a:avLst/>
          </a:prstGeom>
        </p:spPr>
      </p:pic>
      <p:pic>
        <p:nvPicPr>
          <p:cNvPr id="29709" name="Grafik 24">
            <a:extLst>
              <a:ext uri="{FF2B5EF4-FFF2-40B4-BE49-F238E27FC236}">
                <a16:creationId xmlns:a16="http://schemas.microsoft.com/office/drawing/2014/main" id="{C10492E9-E6F1-4FB5-843C-69E16CFA6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132388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Grafik 25">
            <a:extLst>
              <a:ext uri="{FF2B5EF4-FFF2-40B4-BE49-F238E27FC236}">
                <a16:creationId xmlns:a16="http://schemas.microsoft.com/office/drawing/2014/main" id="{6E9102D4-F3BD-4C1B-A68E-3A043E1272D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5178425"/>
            <a:ext cx="9890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Textfeld 26">
            <a:extLst>
              <a:ext uri="{FF2B5EF4-FFF2-40B4-BE49-F238E27FC236}">
                <a16:creationId xmlns:a16="http://schemas.microsoft.com/office/drawing/2014/main" id="{DFADB4F6-1DE3-4FF0-98A4-5C6F35E23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326188"/>
            <a:ext cx="955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</a:rPr>
              <a:t>Technik</a:t>
            </a:r>
          </a:p>
        </p:txBody>
      </p:sp>
      <p:sp>
        <p:nvSpPr>
          <p:cNvPr id="29712" name="Textfeld 28">
            <a:extLst>
              <a:ext uri="{FF2B5EF4-FFF2-40B4-BE49-F238E27FC236}">
                <a16:creationId xmlns:a16="http://schemas.microsoft.com/office/drawing/2014/main" id="{96B5CE21-3AAC-4AD4-A919-5DA68647D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6318250"/>
            <a:ext cx="1166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</a:rPr>
              <a:t>Handwerk</a:t>
            </a:r>
          </a:p>
        </p:txBody>
      </p:sp>
      <p:sp>
        <p:nvSpPr>
          <p:cNvPr id="29713" name="Textfeld 29">
            <a:extLst>
              <a:ext uri="{FF2B5EF4-FFF2-40B4-BE49-F238E27FC236}">
                <a16:creationId xmlns:a16="http://schemas.microsoft.com/office/drawing/2014/main" id="{9D104EBA-52C2-43D9-9651-FB8873324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6316663"/>
            <a:ext cx="1304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</a:rPr>
              <a:t>Gestaltung</a:t>
            </a:r>
          </a:p>
        </p:txBody>
      </p:sp>
      <p:sp>
        <p:nvSpPr>
          <p:cNvPr id="29714" name="Textfeld 30">
            <a:extLst>
              <a:ext uri="{FF2B5EF4-FFF2-40B4-BE49-F238E27FC236}">
                <a16:creationId xmlns:a16="http://schemas.microsoft.com/office/drawing/2014/main" id="{AC999DF5-F326-4F5A-A257-E9AA6AD10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63261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</a:rPr>
              <a:t>Informatik</a:t>
            </a:r>
          </a:p>
        </p:txBody>
      </p:sp>
      <p:sp>
        <p:nvSpPr>
          <p:cNvPr id="29715" name="Textfeld 31">
            <a:extLst>
              <a:ext uri="{FF2B5EF4-FFF2-40B4-BE49-F238E27FC236}">
                <a16:creationId xmlns:a16="http://schemas.microsoft.com/office/drawing/2014/main" id="{7F7775CA-5CC9-495E-9A31-DF5CC224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6318250"/>
            <a:ext cx="141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</a:rPr>
              <a:t>Sozialwesen</a:t>
            </a:r>
          </a:p>
        </p:txBody>
      </p:sp>
      <p:sp>
        <p:nvSpPr>
          <p:cNvPr id="29716" name="Textfeld 34">
            <a:extLst>
              <a:ext uri="{FF2B5EF4-FFF2-40B4-BE49-F238E27FC236}">
                <a16:creationId xmlns:a16="http://schemas.microsoft.com/office/drawing/2014/main" id="{DBC00B5B-610F-4A3B-A886-E92D987CD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6319838"/>
            <a:ext cx="134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</a:rPr>
              <a:t>Gesundheit</a:t>
            </a:r>
          </a:p>
        </p:txBody>
      </p:sp>
      <p:sp>
        <p:nvSpPr>
          <p:cNvPr id="29717" name="Textfeld 35">
            <a:extLst>
              <a:ext uri="{FF2B5EF4-FFF2-40B4-BE49-F238E27FC236}">
                <a16:creationId xmlns:a16="http://schemas.microsoft.com/office/drawing/2014/main" id="{17033A0C-27DE-47D8-8492-B0451A37E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6308725"/>
            <a:ext cx="130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</a:rPr>
              <a:t>Wirtschaft</a:t>
            </a:r>
            <a:br>
              <a:rPr lang="de-DE" altLang="de-DE" sz="1400" b="1">
                <a:solidFill>
                  <a:srgbClr val="000099"/>
                </a:solidFill>
              </a:rPr>
            </a:br>
            <a:r>
              <a:rPr lang="de-DE" altLang="de-DE" sz="1400" b="1">
                <a:solidFill>
                  <a:srgbClr val="000099"/>
                </a:solidFill>
              </a:rPr>
              <a:t>Verwaltung</a:t>
            </a:r>
          </a:p>
        </p:txBody>
      </p:sp>
      <p:sp>
        <p:nvSpPr>
          <p:cNvPr id="29718" name="Textfeld 36">
            <a:extLst>
              <a:ext uri="{FF2B5EF4-FFF2-40B4-BE49-F238E27FC236}">
                <a16:creationId xmlns:a16="http://schemas.microsoft.com/office/drawing/2014/main" id="{C5B42ADB-2D74-4974-BF87-B7906247A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163" y="6316663"/>
            <a:ext cx="862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99"/>
                </a:solidFill>
              </a:rPr>
              <a:t>Pflege</a:t>
            </a:r>
          </a:p>
        </p:txBody>
      </p:sp>
      <p:pic>
        <p:nvPicPr>
          <p:cNvPr id="29719" name="Grafik 27">
            <a:extLst>
              <a:ext uri="{FF2B5EF4-FFF2-40B4-BE49-F238E27FC236}">
                <a16:creationId xmlns:a16="http://schemas.microsoft.com/office/drawing/2014/main" id="{9D765CFC-BDBD-4C22-9E90-A4285A477C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5322888"/>
            <a:ext cx="18335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9859169" y="266700"/>
            <a:ext cx="2338387" cy="782362"/>
            <a:chOff x="9859169" y="266700"/>
            <a:chExt cx="2338387" cy="782362"/>
          </a:xfrm>
        </p:grpSpPr>
        <p:pic>
          <p:nvPicPr>
            <p:cNvPr id="29699" name="Grafik 12">
              <a:extLst>
                <a:ext uri="{FF2B5EF4-FFF2-40B4-BE49-F238E27FC236}">
                  <a16:creationId xmlns:a16="http://schemas.microsoft.com/office/drawing/2014/main" id="{4A1DD952-43FD-4D93-BDE9-C48CB910B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8070" y="266700"/>
              <a:ext cx="573580" cy="74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9859169" y="402731"/>
              <a:ext cx="2338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Staatliches Schulamt</a:t>
              </a:r>
            </a:p>
            <a:p>
              <a:r>
                <a:rPr lang="de-DE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de-DE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ür den Landkreis</a:t>
              </a:r>
            </a:p>
            <a:p>
              <a:r>
                <a:rPr lang="de-DE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Marburg-Biedenkopf</a:t>
              </a:r>
              <a:endParaRPr lang="de-DE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1C61D34-0270-4432-A874-11AD96E833A0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8132" name="irc_mi" descr="Bildergebnis für ars marburg">
            <a:hlinkClick r:id="rId3"/>
            <a:extLst>
              <a:ext uri="{FF2B5EF4-FFF2-40B4-BE49-F238E27FC236}">
                <a16:creationId xmlns:a16="http://schemas.microsoft.com/office/drawing/2014/main" id="{6DE6F629-EA99-4A7E-8679-F0D13AEE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b="42741"/>
          <a:stretch>
            <a:fillRect/>
          </a:stretch>
        </p:blipFill>
        <p:spPr bwMode="auto">
          <a:xfrm>
            <a:off x="503238" y="577850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873C8EE-465E-4BAB-89FF-1D786AEE9E6A}"/>
              </a:ext>
            </a:extLst>
          </p:cNvPr>
          <p:cNvSpPr txBox="1"/>
          <p:nvPr/>
        </p:nvSpPr>
        <p:spPr>
          <a:xfrm>
            <a:off x="2641600" y="715963"/>
            <a:ext cx="81168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Adolf-Reichwein-Schule Marburg | Angebot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90083E2B-DA73-49A3-BCC5-CDB78C9FD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47119"/>
              </p:ext>
            </p:extLst>
          </p:nvPr>
        </p:nvGraphicFramePr>
        <p:xfrm>
          <a:off x="463550" y="1239839"/>
          <a:ext cx="11610975" cy="574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30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Schulformen</a:t>
                      </a:r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Fachrichtungen</a:t>
                      </a:r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Abschlüsse</a:t>
                      </a:r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195"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</a:rPr>
                        <a:t>Bildungsgänge zur Berufsvorbereitung | </a:t>
                      </a:r>
                      <a:r>
                        <a:rPr lang="de-DE" altLang="de-DE" sz="1500" b="1" dirty="0" err="1">
                          <a:solidFill>
                            <a:srgbClr val="C00000"/>
                          </a:solidFill>
                        </a:rPr>
                        <a:t>BzB</a:t>
                      </a:r>
                      <a:r>
                        <a:rPr lang="de-DE" altLang="de-DE" sz="1500" dirty="0"/>
                        <a:t> </a:t>
                      </a:r>
                      <a:endParaRPr lang="de-DE" sz="1500" dirty="0"/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altLang="de-DE" sz="1500" dirty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</a:rPr>
                        <a:t>Metalltechnik</a:t>
                      </a:r>
                      <a:endParaRPr lang="de-DE" sz="1500" dirty="0"/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</a:rPr>
                        <a:t>Hauptschulabschluss</a:t>
                      </a:r>
                    </a:p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</a:rPr>
                        <a:t>Qualifizierender Hauptschulabschluss</a:t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500" dirty="0" err="1">
                          <a:solidFill>
                            <a:srgbClr val="000099"/>
                          </a:solidFill>
                        </a:rPr>
                        <a:t>BzB</a:t>
                      </a:r>
                      <a:r>
                        <a:rPr lang="de-DE" altLang="de-DE" sz="1500" dirty="0">
                          <a:solidFill>
                            <a:srgbClr val="000099"/>
                          </a:solidFill>
                        </a:rPr>
                        <a:t>-Abschluss</a:t>
                      </a:r>
                      <a:endParaRPr lang="de-DE" sz="1500" dirty="0"/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181"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</a:rPr>
                        <a:t>Zweijährige</a:t>
                      </a:r>
                      <a:r>
                        <a:rPr lang="de-DE" altLang="de-DE" sz="1500" b="1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Berufsfachschule | </a:t>
                      </a:r>
                      <a:r>
                        <a:rPr lang="de-DE" altLang="de-DE" sz="15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BFS</a:t>
                      </a:r>
                      <a:endParaRPr lang="de-DE" sz="1500" dirty="0"/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Elektrotechnik</a:t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Holztechnik</a:t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Metalltechnik</a:t>
                      </a:r>
                      <a:endParaRPr lang="de-DE" sz="15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Mittlerer Abschluss</a:t>
                      </a:r>
                      <a:endParaRPr lang="de-DE" sz="1500" dirty="0"/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209"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Fachoberschule Form A + B | </a:t>
                      </a:r>
                      <a:r>
                        <a:rPr lang="de-DE" altLang="de-DE" sz="15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</a:t>
                      </a:r>
                      <a:endParaRPr lang="de-DE" sz="1500" dirty="0"/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Maschinenbau</a:t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Elektrotechnik	</a:t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chemisch-physikalische Technik</a:t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Bautechnik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Medienproduktionstechnik</a:t>
                      </a:r>
                      <a:endParaRPr lang="de-DE" sz="1500" dirty="0"/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Allgemeine Fachhochschulreife</a:t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studienqualifizierend</a:t>
                      </a:r>
                      <a:endParaRPr lang="de-DE" sz="1500" dirty="0"/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195"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Zweijährige höhere Berufsfachschule | </a:t>
                      </a:r>
                      <a:r>
                        <a:rPr lang="de-DE" altLang="de-DE" sz="15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HBFS</a:t>
                      </a:r>
                      <a:br>
                        <a:rPr lang="de-DE" altLang="de-DE" sz="15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b="0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	</a:t>
                      </a:r>
                      <a:r>
                        <a:rPr lang="de-DE" altLang="de-DE" sz="1500" b="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Assistentenausbildung -</a:t>
                      </a:r>
                      <a:endParaRPr lang="de-DE" sz="1500" b="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Biologietechnik </a:t>
                      </a:r>
                      <a:r>
                        <a:rPr lang="de-DE" altLang="de-DE" sz="15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(BTA)</a:t>
                      </a:r>
                      <a:br>
                        <a:rPr lang="de-DE" altLang="de-DE" sz="15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b="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Chemietechnik</a:t>
                      </a:r>
                      <a:r>
                        <a:rPr lang="de-DE" altLang="de-DE" sz="15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(CTA)</a:t>
                      </a:r>
                      <a:br>
                        <a:rPr lang="de-DE" altLang="de-DE" sz="15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Informationstechnik </a:t>
                      </a:r>
                      <a:r>
                        <a:rPr lang="de-DE" altLang="de-DE" sz="15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(ITA)</a:t>
                      </a:r>
                      <a:br>
                        <a:rPr lang="de-DE" altLang="de-DE" sz="15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Gestaltungs- und Medientechnik </a:t>
                      </a:r>
                      <a:r>
                        <a:rPr lang="de-DE" altLang="de-DE" sz="15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(GMTA)</a:t>
                      </a:r>
                      <a:endParaRPr lang="de-DE" sz="1500" dirty="0"/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>
                          <a:solidFill>
                            <a:srgbClr val="000099"/>
                          </a:solidFill>
                        </a:rPr>
                        <a:t>Abgeschlossene Berufsausbildung</a:t>
                      </a:r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209"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Berufliches Gymnasium | </a:t>
                      </a:r>
                      <a:r>
                        <a:rPr lang="de-DE" altLang="de-DE" sz="15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BG</a:t>
                      </a: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b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altLang="de-DE" sz="1500" dirty="0">
                        <a:solidFill>
                          <a:srgbClr val="000099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de-DE" altLang="de-DE" sz="1500" dirty="0">
                        <a:solidFill>
                          <a:srgbClr val="000099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Duale Ausbildung | Teilzeitberufsschule</a:t>
                      </a:r>
                      <a:endParaRPr lang="de-DE" sz="1500" dirty="0"/>
                    </a:p>
                    <a:p>
                      <a:endParaRPr lang="de-DE" altLang="de-DE" sz="1500" dirty="0">
                        <a:solidFill>
                          <a:srgbClr val="000099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Bautechnik | Chemietechnik | prakt. Informatik | Gestaltungs- und Medientechnik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Allgemeine Hochschulreife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studienqualifizierend</a:t>
                      </a:r>
                    </a:p>
                    <a:p>
                      <a:endParaRPr lang="de-DE" sz="15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725" marB="4572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73" y="121292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6C089D2-CC2C-4AAC-85F7-B9BEC34665DF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0180" name="irc_mi" descr="Bildergebnis für ksm marburg">
            <a:hlinkClick r:id="rId3"/>
            <a:extLst>
              <a:ext uri="{FF2B5EF4-FFF2-40B4-BE49-F238E27FC236}">
                <a16:creationId xmlns:a16="http://schemas.microsoft.com/office/drawing/2014/main" id="{86197821-503A-478B-A5F3-41795B1F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04838"/>
            <a:ext cx="19653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21D8FAC-99D7-417D-BE68-488F380218A5}"/>
              </a:ext>
            </a:extLst>
          </p:cNvPr>
          <p:cNvSpPr txBox="1"/>
          <p:nvPr/>
        </p:nvSpPr>
        <p:spPr>
          <a:xfrm>
            <a:off x="2943225" y="1350963"/>
            <a:ext cx="81168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rgbClr val="C00000"/>
                </a:solidFill>
                <a:latin typeface="+mj-lt"/>
                <a:cs typeface="+mn-cs"/>
              </a:rPr>
              <a:t>Kaufmännische Schulen Marburg | Angebot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1BBF5F4-CE5E-4A5A-8316-3BF24BF6AC67}"/>
              </a:ext>
            </a:extLst>
          </p:cNvPr>
          <p:cNvGraphicFramePr>
            <a:graphicFrameLocks noGrp="1"/>
          </p:cNvGraphicFramePr>
          <p:nvPr/>
        </p:nvGraphicFramePr>
        <p:xfrm>
          <a:off x="463550" y="2087563"/>
          <a:ext cx="11610975" cy="476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53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Schulformen</a:t>
                      </a: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Fachrichtungen</a:t>
                      </a: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Abschlüsse</a:t>
                      </a: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26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Bildungsgänge zur Berufsvorbereitung | </a:t>
                      </a:r>
                      <a:r>
                        <a:rPr lang="de-DE" altLang="de-DE" sz="1600" b="1" dirty="0" err="1">
                          <a:solidFill>
                            <a:srgbClr val="C00000"/>
                          </a:solidFill>
                        </a:rPr>
                        <a:t>BzB</a:t>
                      </a:r>
                      <a:r>
                        <a:rPr lang="de-DE" altLang="de-DE" sz="1600" dirty="0"/>
                        <a:t> </a:t>
                      </a:r>
                      <a:endParaRPr lang="de-DE" sz="16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Wirtschaft und Verwaltung</a:t>
                      </a:r>
                      <a:endParaRPr lang="de-DE" sz="16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Hauptschulabschluss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Qualifizierender Hauptschulabschluss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 err="1">
                          <a:solidFill>
                            <a:srgbClr val="000099"/>
                          </a:solidFill>
                        </a:rPr>
                        <a:t>BzB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-Abschluss</a:t>
                      </a:r>
                      <a:endParaRPr lang="de-DE" sz="18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53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Zweijährige</a:t>
                      </a:r>
                      <a:r>
                        <a:rPr lang="de-DE" altLang="de-DE" sz="1600" b="1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Berufsfachschule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BFS</a:t>
                      </a:r>
                      <a:endParaRPr lang="de-DE" sz="16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Wirtschaft und Verwaltung</a:t>
                      </a:r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Mittlerer Abschluss</a:t>
                      </a:r>
                      <a:endParaRPr lang="de-DE" sz="16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8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Fachoberschule Form A + B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</a:t>
                      </a:r>
                      <a:endParaRPr lang="de-DE" sz="16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Wirtschaft und Verwaltung</a:t>
                      </a:r>
                      <a:endParaRPr lang="de-DE" sz="16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Allgemeine Fachhochschulreife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studienqualifizierend</a:t>
                      </a:r>
                      <a:endParaRPr lang="de-DE" sz="16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75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Zweijährige höhere Berufsfachschule | </a:t>
                      </a:r>
                      <a:r>
                        <a:rPr lang="de-DE" altLang="de-DE" sz="14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HBFS</a:t>
                      </a:r>
                      <a:br>
                        <a:rPr lang="de-DE" altLang="de-DE" sz="14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400" b="0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	</a:t>
                      </a:r>
                      <a:endParaRPr lang="de-DE" sz="1400" b="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2jährig: 	Bürowirtschaft 	Fremdsprachensekretariat</a:t>
                      </a:r>
                      <a:endParaRPr lang="de-DE" sz="16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99"/>
                          </a:solidFill>
                        </a:rPr>
                        <a:t>Abgeschlossenen Berufsausbildung</a:t>
                      </a: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5286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Berufliches Gymnasium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BG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Gesundheit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Wirtschaft und Verwaltung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Erziehungswissenschaften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0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 Kooperation mit der Käthe-Kollwitz-Schule</a:t>
                      </a:r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Allgemeine Hochschulreife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studienqualifizierend</a:t>
                      </a:r>
                    </a:p>
                    <a:p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Duale Ausbildung | Teilzeitberufsschule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685" marB="45685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73" y="171297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rc_mi" descr="Bildergebnis für kks marburg">
            <a:hlinkClick r:id="rId3"/>
            <a:extLst>
              <a:ext uri="{FF2B5EF4-FFF2-40B4-BE49-F238E27FC236}">
                <a16:creationId xmlns:a16="http://schemas.microsoft.com/office/drawing/2014/main" id="{7837DA58-F817-4C0D-98C1-2DFBBFB2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38175"/>
            <a:ext cx="12954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C821485-5436-48E0-A85C-B7612D199307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840336-798D-487C-8887-14FB6C9E3BD2}"/>
              </a:ext>
            </a:extLst>
          </p:cNvPr>
          <p:cNvSpPr txBox="1"/>
          <p:nvPr/>
        </p:nvSpPr>
        <p:spPr>
          <a:xfrm>
            <a:off x="2360613" y="968375"/>
            <a:ext cx="8118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rgbClr val="000099"/>
                </a:solidFill>
                <a:latin typeface="+mj-lt"/>
                <a:cs typeface="+mn-cs"/>
              </a:rPr>
              <a:t>Käthe-Kollwitz-Schule Marburg | Angebot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0AF7AA3F-019A-466F-BDB5-56AC7D417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36945"/>
              </p:ext>
            </p:extLst>
          </p:nvPr>
        </p:nvGraphicFramePr>
        <p:xfrm>
          <a:off x="463550" y="1974850"/>
          <a:ext cx="11699876" cy="509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29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Schulformen</a:t>
                      </a: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Fachrichtungen</a:t>
                      </a: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Abschlüsse</a:t>
                      </a: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019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Bildungsgänge zur Berufsvorbereitung | </a:t>
                      </a:r>
                      <a:r>
                        <a:rPr lang="de-DE" altLang="de-DE" sz="1600" b="1" dirty="0" err="1">
                          <a:solidFill>
                            <a:srgbClr val="C00000"/>
                          </a:solidFill>
                        </a:rPr>
                        <a:t>BzB</a:t>
                      </a:r>
                      <a:r>
                        <a:rPr lang="de-DE" altLang="de-DE" sz="1600" dirty="0"/>
                        <a:t> </a:t>
                      </a:r>
                      <a:endParaRPr lang="de-DE" sz="16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Ernährung und Hauswirtschaft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Gesundheit und Pflege</a:t>
                      </a:r>
                      <a:endParaRPr lang="de-DE" sz="16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Hauptschulabschluss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Qualifizierender Hauptschulabschluss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 err="1">
                          <a:solidFill>
                            <a:srgbClr val="000099"/>
                          </a:solidFill>
                        </a:rPr>
                        <a:t>BzB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-Abschluss</a:t>
                      </a:r>
                      <a:endParaRPr lang="de-DE" sz="18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019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Zweijährige</a:t>
                      </a:r>
                      <a:r>
                        <a:rPr lang="de-DE" altLang="de-DE" sz="1600" b="1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Berufsfachschule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BFS</a:t>
                      </a:r>
                      <a:endParaRPr lang="de-DE" sz="16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5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medizinisch-technisch | krankenpflegerisch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sozialpflegerisch |sozialpädagogisch</a:t>
                      </a:r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Mittlerer Abschluss</a:t>
                      </a:r>
                      <a:endParaRPr lang="de-DE" sz="16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39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Fachoberschule Form A + B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</a:t>
                      </a:r>
                      <a:endParaRPr lang="de-DE" sz="16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Gesundheit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Sozialwesen</a:t>
                      </a:r>
                      <a:endParaRPr lang="de-DE" sz="16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Allgemeine Fachhochschulreife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studienqualifizierend</a:t>
                      </a:r>
                      <a:endParaRPr lang="de-DE" sz="16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129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Zweijährige höhere Berufsfachschule | </a:t>
                      </a:r>
                      <a:r>
                        <a:rPr lang="de-DE" altLang="de-DE" sz="14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HBFS</a:t>
                      </a:r>
                      <a:br>
                        <a:rPr lang="de-DE" altLang="de-DE" sz="14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400" b="0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	</a:t>
                      </a:r>
                      <a:endParaRPr lang="de-DE" sz="1400" b="0" dirty="0">
                        <a:solidFill>
                          <a:srgbClr val="000099"/>
                        </a:solidFill>
                      </a:endParaRP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2jährige Sozialassistenz mit Anschluss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die Fachschule für Sozialwesen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altLang="de-DE" sz="1600" dirty="0" err="1" smtClean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Erzieher:innen-Ausbildung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de-DE" sz="16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99"/>
                          </a:solidFill>
                        </a:rPr>
                        <a:t>Abgeschlossene Berufsausbildung</a:t>
                      </a: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40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Fachschule für Sozialwesen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FSS </a:t>
                      </a:r>
                      <a:r>
                        <a:rPr lang="de-DE" altLang="de-DE" sz="1600" b="1" dirty="0" err="1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Soz.päd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 err="1" smtClean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Erzieher:innen-Ausbildung</a:t>
                      </a:r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staatlich </a:t>
                      </a:r>
                      <a:r>
                        <a:rPr lang="de-DE" altLang="de-DE" sz="1600" dirty="0" err="1" smtClean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anerkannte:r</a:t>
                      </a:r>
                      <a:r>
                        <a:rPr lang="de-DE" altLang="de-DE" sz="1600" dirty="0" smtClean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altLang="de-DE" sz="1600" dirty="0" err="1" smtClean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Erzieher:in</a:t>
                      </a:r>
                      <a:r>
                        <a:rPr lang="de-DE" altLang="de-DE" sz="1600" dirty="0" smtClean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Duale Ausbildung | Teilzeitberufsschule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T="45730" marB="4573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53" name="Textfeld 12">
            <a:extLst>
              <a:ext uri="{FF2B5EF4-FFF2-40B4-BE49-F238E27FC236}">
                <a16:creationId xmlns:a16="http://schemas.microsoft.com/office/drawing/2014/main" id="{78150ECF-61BE-4ECA-8588-5B3F7362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533525"/>
            <a:ext cx="65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solidFill>
                  <a:srgbClr val="FFFF00"/>
                </a:solidFill>
                <a:latin typeface="Calibri" panose="020F0502020204030204" pitchFamily="34" charset="0"/>
              </a:rPr>
              <a:t>KKS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73" y="151453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C366538-8323-4182-A468-5E1A51ED0FFC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4276" name="Textfeld 4">
            <a:extLst>
              <a:ext uri="{FF2B5EF4-FFF2-40B4-BE49-F238E27FC236}">
                <a16:creationId xmlns:a16="http://schemas.microsoft.com/office/drawing/2014/main" id="{9F0E4C12-928C-46CF-A090-27A1A8908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68350"/>
            <a:ext cx="10144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3200" b="1" dirty="0">
                <a:solidFill>
                  <a:srgbClr val="000099"/>
                </a:solidFill>
              </a:rPr>
              <a:t>Tage der offenen Tür | Info-Veranstaltungen</a:t>
            </a:r>
            <a:br>
              <a:rPr lang="de-DE" altLang="de-DE" sz="3200" b="1" dirty="0">
                <a:solidFill>
                  <a:srgbClr val="000099"/>
                </a:solidFill>
              </a:rPr>
            </a:br>
            <a:r>
              <a:rPr lang="de-DE" altLang="de-DE" sz="3200" b="1" dirty="0">
                <a:solidFill>
                  <a:srgbClr val="000099"/>
                </a:solidFill>
              </a:rPr>
              <a:t>Beruflichen Schulen unserer Region</a:t>
            </a:r>
          </a:p>
        </p:txBody>
      </p:sp>
      <p:pic>
        <p:nvPicPr>
          <p:cNvPr id="54277" name="Grafik 5">
            <a:extLst>
              <a:ext uri="{FF2B5EF4-FFF2-40B4-BE49-F238E27FC236}">
                <a16:creationId xmlns:a16="http://schemas.microsoft.com/office/drawing/2014/main" id="{F43451A2-12DD-4AA9-91AD-1EB4CCE3A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088112"/>
            <a:ext cx="13573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irc_mi" descr="Bildergebnis für kks marburg">
            <a:hlinkClick r:id="rId4"/>
            <a:extLst>
              <a:ext uri="{FF2B5EF4-FFF2-40B4-BE49-F238E27FC236}">
                <a16:creationId xmlns:a16="http://schemas.microsoft.com/office/drawing/2014/main" id="{2F98F1EA-4122-451A-9BAD-FD399C8B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5829300"/>
            <a:ext cx="7334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irc_mi" descr="Bildergebnis für ksm marburg">
            <a:hlinkClick r:id="rId6"/>
            <a:extLst>
              <a:ext uri="{FF2B5EF4-FFF2-40B4-BE49-F238E27FC236}">
                <a16:creationId xmlns:a16="http://schemas.microsoft.com/office/drawing/2014/main" id="{48B76764-E982-4454-BD94-8450C2D4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4903788"/>
            <a:ext cx="989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irc_mi" descr="Bildergebnis für ars marburg">
            <a:hlinkClick r:id="rId8"/>
            <a:extLst>
              <a:ext uri="{FF2B5EF4-FFF2-40B4-BE49-F238E27FC236}">
                <a16:creationId xmlns:a16="http://schemas.microsoft.com/office/drawing/2014/main" id="{9DB39C94-1BC0-41BC-99CC-480199B2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b="42741"/>
          <a:stretch>
            <a:fillRect/>
          </a:stretch>
        </p:blipFill>
        <p:spPr bwMode="auto">
          <a:xfrm>
            <a:off x="693738" y="4111625"/>
            <a:ext cx="1203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irc_mi" descr="Bildergebnis für bsk kirchhain">
            <a:hlinkClick r:id="rId10"/>
            <a:extLst>
              <a:ext uri="{FF2B5EF4-FFF2-40B4-BE49-F238E27FC236}">
                <a16:creationId xmlns:a16="http://schemas.microsoft.com/office/drawing/2014/main" id="{E502F064-E56B-404C-AE9C-CB191239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09703"/>
            <a:ext cx="13747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feld 10">
            <a:extLst>
              <a:ext uri="{FF2B5EF4-FFF2-40B4-BE49-F238E27FC236}">
                <a16:creationId xmlns:a16="http://schemas.microsoft.com/office/drawing/2014/main" id="{6062F545-727A-4B55-AD3E-809774D1D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382" y="2401629"/>
            <a:ext cx="9231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C00000"/>
                </a:solidFill>
              </a:rPr>
              <a:t>Berufliche Schulen Biedenkopf	</a:t>
            </a:r>
            <a:r>
              <a:rPr lang="de-DE" altLang="de-DE" sz="1800" b="1" dirty="0">
                <a:solidFill>
                  <a:srgbClr val="006600"/>
                </a:solidFill>
              </a:rPr>
              <a:t>Di. 06. Februar 2024 </a:t>
            </a:r>
            <a:r>
              <a:rPr lang="de-DE" altLang="de-DE" sz="1800" dirty="0">
                <a:solidFill>
                  <a:srgbClr val="C00000"/>
                </a:solidFill>
              </a:rPr>
              <a:t>| 16:00 bis 19:00 Uhr</a:t>
            </a:r>
            <a:br>
              <a:rPr lang="de-DE" altLang="de-DE" sz="1800" dirty="0">
                <a:solidFill>
                  <a:srgbClr val="C00000"/>
                </a:solidFill>
              </a:rPr>
            </a:br>
            <a:r>
              <a:rPr lang="de-DE" altLang="de-DE" sz="1800" dirty="0">
                <a:solidFill>
                  <a:srgbClr val="C00000"/>
                </a:solidFill>
              </a:rPr>
              <a:t>					Informationsveranstaltung „Café Beruf“</a:t>
            </a:r>
            <a:br>
              <a:rPr lang="de-DE" altLang="de-DE" sz="1800" dirty="0">
                <a:solidFill>
                  <a:srgbClr val="C00000"/>
                </a:solidFill>
              </a:rPr>
            </a:br>
            <a:r>
              <a:rPr lang="de-DE" altLang="de-DE" sz="1800" dirty="0">
                <a:solidFill>
                  <a:srgbClr val="C00000"/>
                </a:solidFill>
              </a:rPr>
              <a:t>					</a:t>
            </a:r>
          </a:p>
        </p:txBody>
      </p:sp>
      <p:sp>
        <p:nvSpPr>
          <p:cNvPr id="54283" name="Textfeld 13">
            <a:extLst>
              <a:ext uri="{FF2B5EF4-FFF2-40B4-BE49-F238E27FC236}">
                <a16:creationId xmlns:a16="http://schemas.microsoft.com/office/drawing/2014/main" id="{898AA868-17F1-4E67-83DD-96D8895C4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382" y="3321164"/>
            <a:ext cx="964326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C00000"/>
                </a:solidFill>
              </a:rPr>
              <a:t>Berufliche Schulen Kirchhain		</a:t>
            </a:r>
            <a:r>
              <a:rPr lang="de-DE" altLang="de-DE" sz="1800" b="1" dirty="0">
                <a:solidFill>
                  <a:srgbClr val="006600"/>
                </a:solidFill>
              </a:rPr>
              <a:t>Do. 16. November 2023 </a:t>
            </a:r>
            <a:r>
              <a:rPr lang="de-DE" altLang="de-DE" sz="1800" dirty="0">
                <a:solidFill>
                  <a:srgbClr val="C00000"/>
                </a:solidFill>
              </a:rPr>
              <a:t/>
            </a:r>
            <a:br>
              <a:rPr lang="de-DE" altLang="de-DE" sz="1800" dirty="0">
                <a:solidFill>
                  <a:srgbClr val="C00000"/>
                </a:solidFill>
              </a:rPr>
            </a:br>
            <a:r>
              <a:rPr lang="de-DE" altLang="de-DE" sz="1800" dirty="0">
                <a:solidFill>
                  <a:srgbClr val="C00000"/>
                </a:solidFill>
              </a:rPr>
              <a:t>					19:00 bis 21:00 Uhr | Informationsabend</a:t>
            </a:r>
          </a:p>
        </p:txBody>
      </p:sp>
      <p:sp>
        <p:nvSpPr>
          <p:cNvPr id="54284" name="Textfeld 14">
            <a:extLst>
              <a:ext uri="{FF2B5EF4-FFF2-40B4-BE49-F238E27FC236}">
                <a16:creationId xmlns:a16="http://schemas.microsoft.com/office/drawing/2014/main" id="{27734752-EE60-436E-A1CA-632A8355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2" y="4234624"/>
            <a:ext cx="99494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C00000"/>
                </a:solidFill>
              </a:rPr>
              <a:t>Adolf-Reichwein-Schule Marburg	</a:t>
            </a:r>
            <a:r>
              <a:rPr lang="de-DE" altLang="de-DE" sz="1800" b="1" dirty="0">
                <a:solidFill>
                  <a:srgbClr val="006600"/>
                </a:solidFill>
              </a:rPr>
              <a:t>Fr. 17. + Sa. 18. November </a:t>
            </a:r>
            <a:r>
              <a:rPr lang="de-DE" altLang="de-DE" sz="1700" b="1" dirty="0">
                <a:solidFill>
                  <a:srgbClr val="006600"/>
                </a:solidFill>
              </a:rPr>
              <a:t>2023 </a:t>
            </a:r>
            <a:r>
              <a:rPr lang="de-DE" altLang="de-DE" sz="1800" dirty="0">
                <a:solidFill>
                  <a:srgbClr val="C00000"/>
                </a:solidFill>
              </a:rPr>
              <a:t/>
            </a:r>
            <a:br>
              <a:rPr lang="de-DE" altLang="de-DE" sz="1800" dirty="0">
                <a:solidFill>
                  <a:srgbClr val="C00000"/>
                </a:solidFill>
              </a:rPr>
            </a:br>
            <a:r>
              <a:rPr lang="de-DE" altLang="de-DE" sz="1800" dirty="0">
                <a:solidFill>
                  <a:srgbClr val="C00000"/>
                </a:solidFill>
              </a:rPr>
              <a:t>					9:00 bzw. 10:00 bis 13:00 Uhr | Tag der offenen Tür 		</a:t>
            </a:r>
          </a:p>
        </p:txBody>
      </p:sp>
      <p:sp>
        <p:nvSpPr>
          <p:cNvPr id="54285" name="Textfeld 15">
            <a:extLst>
              <a:ext uri="{FF2B5EF4-FFF2-40B4-BE49-F238E27FC236}">
                <a16:creationId xmlns:a16="http://schemas.microsoft.com/office/drawing/2014/main" id="{64FEC666-34D8-45BF-9660-4021B81F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382" y="5121558"/>
            <a:ext cx="9374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C00000"/>
                </a:solidFill>
              </a:rPr>
              <a:t>Kaufmännische Schulen Marburg	</a:t>
            </a:r>
            <a:r>
              <a:rPr lang="de-DE" altLang="de-DE" sz="1800" b="1" dirty="0">
                <a:solidFill>
                  <a:srgbClr val="006600"/>
                </a:solidFill>
              </a:rPr>
              <a:t>Sa. 25. November 2023</a:t>
            </a:r>
            <a:br>
              <a:rPr lang="de-DE" altLang="de-DE" sz="1800" b="1" dirty="0">
                <a:solidFill>
                  <a:srgbClr val="006600"/>
                </a:solidFill>
              </a:rPr>
            </a:br>
            <a:r>
              <a:rPr lang="de-DE" altLang="de-DE" sz="1800" b="1" dirty="0">
                <a:solidFill>
                  <a:srgbClr val="006600"/>
                </a:solidFill>
              </a:rPr>
              <a:t>					</a:t>
            </a:r>
            <a:r>
              <a:rPr lang="de-DE" altLang="de-DE" sz="1800" dirty="0">
                <a:solidFill>
                  <a:srgbClr val="C00000"/>
                </a:solidFill>
              </a:rPr>
              <a:t>9:00 - 12:00 Uhr | Tag der offenen Tür</a:t>
            </a:r>
            <a:br>
              <a:rPr lang="de-DE" altLang="de-DE" sz="1800" dirty="0">
                <a:solidFill>
                  <a:srgbClr val="C00000"/>
                </a:solidFill>
              </a:rPr>
            </a:br>
            <a:r>
              <a:rPr lang="de-DE" altLang="de-DE" sz="1800" dirty="0">
                <a:solidFill>
                  <a:srgbClr val="C00000"/>
                </a:solidFill>
              </a:rPr>
              <a:t>					</a:t>
            </a:r>
          </a:p>
        </p:txBody>
      </p:sp>
      <p:sp>
        <p:nvSpPr>
          <p:cNvPr id="54286" name="Textfeld 16">
            <a:extLst>
              <a:ext uri="{FF2B5EF4-FFF2-40B4-BE49-F238E27FC236}">
                <a16:creationId xmlns:a16="http://schemas.microsoft.com/office/drawing/2014/main" id="{AE40F068-57D1-430D-AC6E-99CA9FAB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382" y="5975756"/>
            <a:ext cx="10412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C00000"/>
                </a:solidFill>
              </a:rPr>
              <a:t>Käthe-Kollwitz-Schule Marburg	</a:t>
            </a:r>
            <a:r>
              <a:rPr lang="de-DE" altLang="de-DE" sz="1800" b="1" dirty="0">
                <a:solidFill>
                  <a:srgbClr val="006600"/>
                </a:solidFill>
              </a:rPr>
              <a:t>Do. 09. November 2023</a:t>
            </a:r>
            <a:br>
              <a:rPr lang="de-DE" altLang="de-DE" sz="1800" b="1" dirty="0">
                <a:solidFill>
                  <a:srgbClr val="006600"/>
                </a:solidFill>
              </a:rPr>
            </a:br>
            <a:r>
              <a:rPr lang="de-DE" altLang="de-DE" sz="1800" b="1" dirty="0">
                <a:solidFill>
                  <a:srgbClr val="006600"/>
                </a:solidFill>
              </a:rPr>
              <a:t>					</a:t>
            </a:r>
            <a:r>
              <a:rPr lang="de-DE" altLang="de-DE" sz="1800" dirty="0">
                <a:solidFill>
                  <a:srgbClr val="C00000"/>
                </a:solidFill>
              </a:rPr>
              <a:t>17:00 bis 19:00 | Tag der offenen Tür									</a:t>
            </a:r>
          </a:p>
        </p:txBody>
      </p:sp>
      <p:pic>
        <p:nvPicPr>
          <p:cNvPr id="54287" name="Grafik 17">
            <a:extLst>
              <a:ext uri="{FF2B5EF4-FFF2-40B4-BE49-F238E27FC236}">
                <a16:creationId xmlns:a16="http://schemas.microsoft.com/office/drawing/2014/main" id="{D049F31C-D5FD-4767-9204-3C391AACCF4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"/>
            <a:ext cx="243046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8" name="Textfeld 1">
            <a:extLst>
              <a:ext uri="{FF2B5EF4-FFF2-40B4-BE49-F238E27FC236}">
                <a16:creationId xmlns:a16="http://schemas.microsoft.com/office/drawing/2014/main" id="{50B8A6C5-FCA3-40FF-8971-AF9865BB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6354763"/>
            <a:ext cx="652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00">
                <a:solidFill>
                  <a:srgbClr val="FFFF00"/>
                </a:solidFill>
                <a:latin typeface="Calibri" panose="020F0502020204030204" pitchFamily="34" charset="0"/>
              </a:rPr>
              <a:t>KKS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69133" y="137790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DBE35F4-F527-4DD4-848C-22521E1989E0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6324" name="Textfeld 17">
            <a:extLst>
              <a:ext uri="{FF2B5EF4-FFF2-40B4-BE49-F238E27FC236}">
                <a16:creationId xmlns:a16="http://schemas.microsoft.com/office/drawing/2014/main" id="{7C6ACE72-4F82-4AC5-80E7-5F32B4A8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889000"/>
            <a:ext cx="1014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4000" b="1">
                <a:solidFill>
                  <a:srgbClr val="000099"/>
                </a:solidFill>
              </a:rPr>
              <a:t>Wie finden Sie uns im Netz?</a:t>
            </a:r>
          </a:p>
        </p:txBody>
      </p:sp>
      <p:pic>
        <p:nvPicPr>
          <p:cNvPr id="56325" name="Grafik 18">
            <a:extLst>
              <a:ext uri="{FF2B5EF4-FFF2-40B4-BE49-F238E27FC236}">
                <a16:creationId xmlns:a16="http://schemas.microsoft.com/office/drawing/2014/main" id="{E81FADCD-7C26-4CBA-A24D-4EC08FED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992313"/>
            <a:ext cx="13573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irc_mi" descr="Bildergebnis für kks marburg">
            <a:hlinkClick r:id="rId4"/>
            <a:extLst>
              <a:ext uri="{FF2B5EF4-FFF2-40B4-BE49-F238E27FC236}">
                <a16:creationId xmlns:a16="http://schemas.microsoft.com/office/drawing/2014/main" id="{15C366E9-4291-406B-AF29-790B8019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897563"/>
            <a:ext cx="7334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irc_mi" descr="Bildergebnis für ksm marburg">
            <a:hlinkClick r:id="rId6"/>
            <a:extLst>
              <a:ext uri="{FF2B5EF4-FFF2-40B4-BE49-F238E27FC236}">
                <a16:creationId xmlns:a16="http://schemas.microsoft.com/office/drawing/2014/main" id="{F56F7171-8815-454C-8A61-80B89B12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903788"/>
            <a:ext cx="989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irc_mi" descr="Bildergebnis für ars marburg">
            <a:hlinkClick r:id="rId8"/>
            <a:extLst>
              <a:ext uri="{FF2B5EF4-FFF2-40B4-BE49-F238E27FC236}">
                <a16:creationId xmlns:a16="http://schemas.microsoft.com/office/drawing/2014/main" id="{5084AF2A-63AD-438A-BDE9-76A9E8B4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b="42741"/>
          <a:stretch>
            <a:fillRect/>
          </a:stretch>
        </p:blipFill>
        <p:spPr bwMode="auto">
          <a:xfrm>
            <a:off x="969963" y="4016375"/>
            <a:ext cx="1203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irc_mi" descr="Bildergebnis für bsk kirchhain">
            <a:hlinkClick r:id="rId10"/>
            <a:extLst>
              <a:ext uri="{FF2B5EF4-FFF2-40B4-BE49-F238E27FC236}">
                <a16:creationId xmlns:a16="http://schemas.microsoft.com/office/drawing/2014/main" id="{44D63DF5-3559-4CA8-9CB9-BC32C4DB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122613"/>
            <a:ext cx="13747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Textfeld 25">
            <a:extLst>
              <a:ext uri="{FF2B5EF4-FFF2-40B4-BE49-F238E27FC236}">
                <a16:creationId xmlns:a16="http://schemas.microsoft.com/office/drawing/2014/main" id="{8570D525-B179-4E3A-98D5-D7D7068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222500"/>
            <a:ext cx="923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>
                <a:solidFill>
                  <a:srgbClr val="C00000"/>
                </a:solidFill>
              </a:rPr>
              <a:t>Berufliche Schulen Biedenkopf</a:t>
            </a:r>
            <a:r>
              <a:rPr lang="de-DE" altLang="de-DE" b="1">
                <a:solidFill>
                  <a:srgbClr val="C00000"/>
                </a:solidFill>
              </a:rPr>
              <a:t>		</a:t>
            </a:r>
            <a:r>
              <a:rPr lang="de-DE" altLang="de-DE" b="1">
                <a:solidFill>
                  <a:srgbClr val="006600"/>
                </a:solidFill>
              </a:rPr>
              <a:t>www.bs-biedenkopf.de</a:t>
            </a:r>
            <a:r>
              <a:rPr lang="de-DE" altLang="de-DE" sz="2400" b="1">
                <a:solidFill>
                  <a:srgbClr val="006600"/>
                </a:solidFill>
              </a:rPr>
              <a:t> </a:t>
            </a:r>
            <a:endParaRPr lang="de-DE" altLang="de-DE">
              <a:solidFill>
                <a:srgbClr val="C00000"/>
              </a:solidFill>
            </a:endParaRPr>
          </a:p>
        </p:txBody>
      </p:sp>
      <p:sp>
        <p:nvSpPr>
          <p:cNvPr id="56331" name="Textfeld 26">
            <a:extLst>
              <a:ext uri="{FF2B5EF4-FFF2-40B4-BE49-F238E27FC236}">
                <a16:creationId xmlns:a16="http://schemas.microsoft.com/office/drawing/2014/main" id="{62B91A15-3253-4E73-A34B-8B63768A1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122613"/>
            <a:ext cx="9231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>
                <a:solidFill>
                  <a:srgbClr val="C00000"/>
                </a:solidFill>
              </a:rPr>
              <a:t>Berufliche Schulen Kirchhain</a:t>
            </a:r>
            <a:r>
              <a:rPr lang="de-DE" altLang="de-DE" b="1">
                <a:solidFill>
                  <a:srgbClr val="C00000"/>
                </a:solidFill>
              </a:rPr>
              <a:t>		</a:t>
            </a:r>
            <a:r>
              <a:rPr lang="de-DE" altLang="de-DE" b="1">
                <a:solidFill>
                  <a:srgbClr val="006600"/>
                </a:solidFill>
              </a:rPr>
              <a:t>www.bs-kirchhain.de</a:t>
            </a:r>
            <a:endParaRPr lang="de-DE" altLang="de-DE">
              <a:solidFill>
                <a:srgbClr val="006600"/>
              </a:solidFill>
            </a:endParaRPr>
          </a:p>
        </p:txBody>
      </p:sp>
      <p:sp>
        <p:nvSpPr>
          <p:cNvPr id="56332" name="Textfeld 27">
            <a:extLst>
              <a:ext uri="{FF2B5EF4-FFF2-40B4-BE49-F238E27FC236}">
                <a16:creationId xmlns:a16="http://schemas.microsoft.com/office/drawing/2014/main" id="{1FDBBC2D-9207-401E-8A7B-BD896CE2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059238"/>
            <a:ext cx="9491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>
                <a:solidFill>
                  <a:srgbClr val="C00000"/>
                </a:solidFill>
              </a:rPr>
              <a:t>Adolf-Reichwein-Schule Marburg</a:t>
            </a:r>
            <a:r>
              <a:rPr lang="de-DE" altLang="de-DE" b="1">
                <a:solidFill>
                  <a:srgbClr val="C00000"/>
                </a:solidFill>
              </a:rPr>
              <a:t>	</a:t>
            </a:r>
            <a:r>
              <a:rPr lang="de-DE" altLang="de-DE" b="1">
                <a:solidFill>
                  <a:srgbClr val="006600"/>
                </a:solidFill>
              </a:rPr>
              <a:t>www.adolf-reichwein-schule.de</a:t>
            </a:r>
            <a:endParaRPr lang="de-DE" altLang="de-DE">
              <a:solidFill>
                <a:srgbClr val="006600"/>
              </a:solidFill>
            </a:endParaRPr>
          </a:p>
        </p:txBody>
      </p:sp>
      <p:sp>
        <p:nvSpPr>
          <p:cNvPr id="56333" name="Textfeld 28">
            <a:extLst>
              <a:ext uri="{FF2B5EF4-FFF2-40B4-BE49-F238E27FC236}">
                <a16:creationId xmlns:a16="http://schemas.microsoft.com/office/drawing/2014/main" id="{1E800F02-AB26-4024-908D-7EEF5F82E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994275"/>
            <a:ext cx="949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>
                <a:solidFill>
                  <a:srgbClr val="C00000"/>
                </a:solidFill>
              </a:rPr>
              <a:t>Kaufmännische Schulen  Marburg</a:t>
            </a:r>
            <a:r>
              <a:rPr lang="de-DE" altLang="de-DE" b="1">
                <a:solidFill>
                  <a:srgbClr val="C00000"/>
                </a:solidFill>
              </a:rPr>
              <a:t>	</a:t>
            </a:r>
            <a:r>
              <a:rPr lang="de-DE" altLang="de-DE" b="1">
                <a:solidFill>
                  <a:srgbClr val="006600"/>
                </a:solidFill>
              </a:rPr>
              <a:t>www.ksm-mr.de</a:t>
            </a:r>
            <a:endParaRPr lang="de-DE" altLang="de-DE">
              <a:solidFill>
                <a:srgbClr val="006600"/>
              </a:solidFill>
            </a:endParaRPr>
          </a:p>
        </p:txBody>
      </p:sp>
      <p:sp>
        <p:nvSpPr>
          <p:cNvPr id="56334" name="Textfeld 29">
            <a:extLst>
              <a:ext uri="{FF2B5EF4-FFF2-40B4-BE49-F238E27FC236}">
                <a16:creationId xmlns:a16="http://schemas.microsoft.com/office/drawing/2014/main" id="{69358F1F-C150-4C4F-A95C-976911A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930900"/>
            <a:ext cx="9491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>
                <a:solidFill>
                  <a:srgbClr val="C00000"/>
                </a:solidFill>
              </a:rPr>
              <a:t>Käthe-Kollwitz-Schule  Marburg</a:t>
            </a:r>
            <a:r>
              <a:rPr lang="de-DE" altLang="de-DE" b="1">
                <a:solidFill>
                  <a:srgbClr val="C00000"/>
                </a:solidFill>
              </a:rPr>
              <a:t>	</a:t>
            </a:r>
            <a:r>
              <a:rPr lang="de-DE" altLang="de-DE" b="1">
                <a:solidFill>
                  <a:srgbClr val="006600"/>
                </a:solidFill>
              </a:rPr>
              <a:t>www.kks-marburg.de</a:t>
            </a:r>
            <a:endParaRPr lang="de-DE" altLang="de-DE">
              <a:solidFill>
                <a:srgbClr val="006600"/>
              </a:solidFill>
            </a:endParaRPr>
          </a:p>
        </p:txBody>
      </p:sp>
      <p:sp>
        <p:nvSpPr>
          <p:cNvPr id="56335" name="Textfeld 15">
            <a:extLst>
              <a:ext uri="{FF2B5EF4-FFF2-40B4-BE49-F238E27FC236}">
                <a16:creationId xmlns:a16="http://schemas.microsoft.com/office/drawing/2014/main" id="{35B169DD-FDF7-48B8-B990-109EE0801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6415088"/>
            <a:ext cx="654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00">
                <a:solidFill>
                  <a:srgbClr val="FFFF00"/>
                </a:solidFill>
                <a:latin typeface="Calibri" panose="020F0502020204030204" pitchFamily="34" charset="0"/>
              </a:rPr>
              <a:t>KKS</a:t>
            </a:r>
          </a:p>
        </p:txBody>
      </p:sp>
      <p:pic>
        <p:nvPicPr>
          <p:cNvPr id="56336" name="Grafik 1">
            <a:extLst>
              <a:ext uri="{FF2B5EF4-FFF2-40B4-BE49-F238E27FC236}">
                <a16:creationId xmlns:a16="http://schemas.microsoft.com/office/drawing/2014/main" id="{C40DC851-2402-42CE-BF2F-2ED945FCBF1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334963"/>
            <a:ext cx="16287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2069" y="161451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DBE35F4-F527-4DD4-848C-22521E1989E0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6324" name="Textfeld 17">
            <a:extLst>
              <a:ext uri="{FF2B5EF4-FFF2-40B4-BE49-F238E27FC236}">
                <a16:creationId xmlns:a16="http://schemas.microsoft.com/office/drawing/2014/main" id="{7C6ACE72-4F82-4AC5-80E7-5F32B4A8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889000"/>
            <a:ext cx="10144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4000" b="1" dirty="0">
                <a:solidFill>
                  <a:srgbClr val="000099"/>
                </a:solidFill>
              </a:rPr>
              <a:t>Wo finden Sie uns heute?</a:t>
            </a:r>
          </a:p>
        </p:txBody>
      </p:sp>
      <p:sp>
        <p:nvSpPr>
          <p:cNvPr id="56330" name="Textfeld 25">
            <a:extLst>
              <a:ext uri="{FF2B5EF4-FFF2-40B4-BE49-F238E27FC236}">
                <a16:creationId xmlns:a16="http://schemas.microsoft.com/office/drawing/2014/main" id="{8570D525-B179-4E3A-98D5-D7D7068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337097"/>
            <a:ext cx="7152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</a:rPr>
              <a:t>A105, A107, A114, A115 </a:t>
            </a:r>
            <a:r>
              <a:rPr lang="de-DE" altLang="de-DE" sz="2400" b="1" dirty="0">
                <a:solidFill>
                  <a:srgbClr val="FF0000"/>
                </a:solidFill>
              </a:rPr>
              <a:t>B</a:t>
            </a:r>
            <a:r>
              <a:rPr lang="de-DE" altLang="de-DE" sz="2400" b="1" dirty="0">
                <a:solidFill>
                  <a:srgbClr val="0000FF"/>
                </a:solidFill>
              </a:rPr>
              <a:t>erufliches </a:t>
            </a:r>
            <a:r>
              <a:rPr lang="de-DE" altLang="de-DE" sz="2400" b="1" dirty="0">
                <a:solidFill>
                  <a:srgbClr val="FF0000"/>
                </a:solidFill>
              </a:rPr>
              <a:t>G</a:t>
            </a:r>
            <a:r>
              <a:rPr lang="de-DE" altLang="de-DE" sz="2400" b="1" dirty="0">
                <a:solidFill>
                  <a:srgbClr val="0000FF"/>
                </a:solidFill>
              </a:rPr>
              <a:t>ymnasium </a:t>
            </a:r>
            <a:endParaRPr lang="de-DE" altLang="de-DE" dirty="0">
              <a:solidFill>
                <a:srgbClr val="0000FF"/>
              </a:solidFill>
            </a:endParaRPr>
          </a:p>
        </p:txBody>
      </p:sp>
      <p:sp>
        <p:nvSpPr>
          <p:cNvPr id="56331" name="Textfeld 26">
            <a:extLst>
              <a:ext uri="{FF2B5EF4-FFF2-40B4-BE49-F238E27FC236}">
                <a16:creationId xmlns:a16="http://schemas.microsoft.com/office/drawing/2014/main" id="{62B91A15-3253-4E73-A34B-8B63768A1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3110480"/>
            <a:ext cx="6166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</a:rPr>
              <a:t>A108, A109, A110 A113 </a:t>
            </a:r>
            <a:r>
              <a:rPr lang="de-DE" altLang="de-DE" sz="2400" b="1" dirty="0">
                <a:solidFill>
                  <a:srgbClr val="FF0000"/>
                </a:solidFill>
              </a:rPr>
              <a:t>F</a:t>
            </a:r>
            <a:r>
              <a:rPr lang="de-DE" altLang="de-DE" sz="2400" b="1" dirty="0">
                <a:solidFill>
                  <a:srgbClr val="0000FF"/>
                </a:solidFill>
              </a:rPr>
              <a:t>ach </a:t>
            </a:r>
            <a:r>
              <a:rPr lang="de-DE" altLang="de-DE" sz="2400" b="1" dirty="0">
                <a:solidFill>
                  <a:srgbClr val="FF0000"/>
                </a:solidFill>
              </a:rPr>
              <a:t>O</a:t>
            </a:r>
            <a:r>
              <a:rPr lang="de-DE" altLang="de-DE" sz="2400" b="1" dirty="0">
                <a:solidFill>
                  <a:srgbClr val="0000FF"/>
                </a:solidFill>
              </a:rPr>
              <a:t>ber </a:t>
            </a:r>
            <a:r>
              <a:rPr lang="de-DE" altLang="de-DE" sz="2400" b="1" dirty="0">
                <a:solidFill>
                  <a:srgbClr val="FF0000"/>
                </a:solidFill>
              </a:rPr>
              <a:t>S</a:t>
            </a:r>
            <a:r>
              <a:rPr lang="de-DE" altLang="de-DE" sz="2400" b="1" dirty="0">
                <a:solidFill>
                  <a:srgbClr val="0000FF"/>
                </a:solidFill>
              </a:rPr>
              <a:t>chule</a:t>
            </a:r>
            <a:endParaRPr lang="de-DE" altLang="de-DE" dirty="0">
              <a:solidFill>
                <a:srgbClr val="0000FF"/>
              </a:solidFill>
            </a:endParaRPr>
          </a:p>
        </p:txBody>
      </p:sp>
      <p:sp>
        <p:nvSpPr>
          <p:cNvPr id="56332" name="Textfeld 27">
            <a:extLst>
              <a:ext uri="{FF2B5EF4-FFF2-40B4-BE49-F238E27FC236}">
                <a16:creationId xmlns:a16="http://schemas.microsoft.com/office/drawing/2014/main" id="{1FDBBC2D-9207-401E-8A7B-BD896CE2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3883863"/>
            <a:ext cx="7016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</a:rPr>
              <a:t>A207, A209, A 2010 </a:t>
            </a:r>
            <a:r>
              <a:rPr lang="de-DE" altLang="de-DE" sz="2400" b="1" dirty="0">
                <a:solidFill>
                  <a:srgbClr val="FF0000"/>
                </a:solidFill>
              </a:rPr>
              <a:t>H</a:t>
            </a:r>
            <a:r>
              <a:rPr lang="de-DE" altLang="de-DE" sz="2400" b="1" dirty="0">
                <a:solidFill>
                  <a:srgbClr val="0000FF"/>
                </a:solidFill>
              </a:rPr>
              <a:t>öhere </a:t>
            </a:r>
            <a:r>
              <a:rPr lang="de-DE" altLang="de-DE" sz="2400" b="1" dirty="0">
                <a:solidFill>
                  <a:srgbClr val="FF0000"/>
                </a:solidFill>
              </a:rPr>
              <a:t>B</a:t>
            </a:r>
            <a:r>
              <a:rPr lang="de-DE" altLang="de-DE" sz="2400" b="1" dirty="0">
                <a:solidFill>
                  <a:srgbClr val="0000FF"/>
                </a:solidFill>
              </a:rPr>
              <a:t>erufs </a:t>
            </a:r>
            <a:r>
              <a:rPr lang="de-DE" altLang="de-DE" sz="2400" b="1" dirty="0">
                <a:solidFill>
                  <a:srgbClr val="FF0000"/>
                </a:solidFill>
              </a:rPr>
              <a:t>F</a:t>
            </a:r>
            <a:r>
              <a:rPr lang="de-DE" altLang="de-DE" sz="2400" b="1" dirty="0">
                <a:solidFill>
                  <a:srgbClr val="0000FF"/>
                </a:solidFill>
              </a:rPr>
              <a:t>ach </a:t>
            </a:r>
            <a:r>
              <a:rPr lang="de-DE" altLang="de-DE" sz="2400" b="1" dirty="0">
                <a:solidFill>
                  <a:srgbClr val="FF0000"/>
                </a:solidFill>
              </a:rPr>
              <a:t>S</a:t>
            </a:r>
            <a:r>
              <a:rPr lang="de-DE" altLang="de-DE" sz="2400" b="1" dirty="0">
                <a:solidFill>
                  <a:srgbClr val="0000FF"/>
                </a:solidFill>
              </a:rPr>
              <a:t>chule</a:t>
            </a:r>
            <a:endParaRPr lang="de-DE" altLang="de-DE" dirty="0">
              <a:solidFill>
                <a:srgbClr val="0000FF"/>
              </a:solidFill>
            </a:endParaRPr>
          </a:p>
        </p:txBody>
      </p:sp>
      <p:sp>
        <p:nvSpPr>
          <p:cNvPr id="56333" name="Textfeld 28">
            <a:extLst>
              <a:ext uri="{FF2B5EF4-FFF2-40B4-BE49-F238E27FC236}">
                <a16:creationId xmlns:a16="http://schemas.microsoft.com/office/drawing/2014/main" id="{1E800F02-AB26-4024-908D-7EEF5F82E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665139"/>
            <a:ext cx="664761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</a:rPr>
              <a:t>A205, A214, A216, A217 </a:t>
            </a:r>
            <a:r>
              <a:rPr lang="de-DE" altLang="de-DE" sz="2400" b="1" dirty="0">
                <a:solidFill>
                  <a:srgbClr val="FF0000"/>
                </a:solidFill>
              </a:rPr>
              <a:t>B</a:t>
            </a:r>
            <a:r>
              <a:rPr lang="de-DE" altLang="de-DE" sz="2400" b="1" dirty="0">
                <a:solidFill>
                  <a:srgbClr val="0000FF"/>
                </a:solidFill>
              </a:rPr>
              <a:t>erufs </a:t>
            </a:r>
            <a:r>
              <a:rPr lang="de-DE" altLang="de-DE" sz="2400" b="1" dirty="0">
                <a:solidFill>
                  <a:srgbClr val="FF0000"/>
                </a:solidFill>
              </a:rPr>
              <a:t>F</a:t>
            </a:r>
            <a:r>
              <a:rPr lang="de-DE" altLang="de-DE" sz="2400" b="1" dirty="0">
                <a:solidFill>
                  <a:srgbClr val="0000FF"/>
                </a:solidFill>
              </a:rPr>
              <a:t>ach </a:t>
            </a:r>
            <a:r>
              <a:rPr lang="de-DE" altLang="de-DE" sz="2400" b="1" dirty="0">
                <a:solidFill>
                  <a:srgbClr val="FF0000"/>
                </a:solidFill>
              </a:rPr>
              <a:t>S</a:t>
            </a:r>
            <a:r>
              <a:rPr lang="de-DE" altLang="de-DE" sz="2400" b="1" dirty="0">
                <a:solidFill>
                  <a:srgbClr val="0000FF"/>
                </a:solidFill>
              </a:rPr>
              <a:t>chule</a:t>
            </a:r>
            <a:endParaRPr lang="de-DE" altLang="de-DE" dirty="0">
              <a:solidFill>
                <a:srgbClr val="0000FF"/>
              </a:solidFill>
            </a:endParaRPr>
          </a:p>
        </p:txBody>
      </p:sp>
      <p:sp>
        <p:nvSpPr>
          <p:cNvPr id="56334" name="Textfeld 29">
            <a:extLst>
              <a:ext uri="{FF2B5EF4-FFF2-40B4-BE49-F238E27FC236}">
                <a16:creationId xmlns:a16="http://schemas.microsoft.com/office/drawing/2014/main" id="{69358F1F-C150-4C4F-A95C-976911A6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5446713"/>
            <a:ext cx="7505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</a:rPr>
              <a:t>A213 Berufsberatung durch die </a:t>
            </a:r>
            <a:r>
              <a:rPr lang="de-DE" altLang="de-DE" sz="2400" b="1" dirty="0">
                <a:solidFill>
                  <a:srgbClr val="FF0000"/>
                </a:solidFill>
              </a:rPr>
              <a:t>Agentur für Arbeit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56335" name="Textfeld 15">
            <a:extLst>
              <a:ext uri="{FF2B5EF4-FFF2-40B4-BE49-F238E27FC236}">
                <a16:creationId xmlns:a16="http://schemas.microsoft.com/office/drawing/2014/main" id="{35B169DD-FDF7-48B8-B990-109EE0801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6415088"/>
            <a:ext cx="654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000">
                <a:solidFill>
                  <a:srgbClr val="FFFF00"/>
                </a:solidFill>
                <a:latin typeface="Calibri" panose="020F0502020204030204" pitchFamily="34" charset="0"/>
              </a:rPr>
              <a:t>KKS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FF3FD3-452A-4AC4-AB79-8CABCEA8FA8E}"/>
              </a:ext>
            </a:extLst>
          </p:cNvPr>
          <p:cNvSpPr txBox="1"/>
          <p:nvPr/>
        </p:nvSpPr>
        <p:spPr>
          <a:xfrm>
            <a:off x="8823158" y="2472832"/>
            <a:ext cx="2334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Durch das Foyer in den Flur links vom Haupteingang</a:t>
            </a:r>
          </a:p>
        </p:txBody>
      </p: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BF73B8B1-DD04-452D-871A-3677E6B138AF}"/>
              </a:ext>
            </a:extLst>
          </p:cNvPr>
          <p:cNvSpPr/>
          <p:nvPr/>
        </p:nvSpPr>
        <p:spPr>
          <a:xfrm>
            <a:off x="8365958" y="2371816"/>
            <a:ext cx="288758" cy="1125363"/>
          </a:xfrm>
          <a:prstGeom prst="rightBrac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FF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55768EF-E386-4AE8-AB91-EA43679B8749}"/>
              </a:ext>
            </a:extLst>
          </p:cNvPr>
          <p:cNvSpPr txBox="1"/>
          <p:nvPr/>
        </p:nvSpPr>
        <p:spPr>
          <a:xfrm>
            <a:off x="8813298" y="4327112"/>
            <a:ext cx="2334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Im Foyer eine Treppe nach oben, dort rechts durch die Glastür in den Flur</a:t>
            </a:r>
          </a:p>
        </p:txBody>
      </p:sp>
      <p:sp>
        <p:nvSpPr>
          <p:cNvPr id="20" name="Geschweifte Klammer rechts 19">
            <a:extLst>
              <a:ext uri="{FF2B5EF4-FFF2-40B4-BE49-F238E27FC236}">
                <a16:creationId xmlns:a16="http://schemas.microsoft.com/office/drawing/2014/main" id="{FDA049E4-A3FE-4241-AE59-EA6D096EF0DF}"/>
              </a:ext>
            </a:extLst>
          </p:cNvPr>
          <p:cNvSpPr/>
          <p:nvPr/>
        </p:nvSpPr>
        <p:spPr>
          <a:xfrm>
            <a:off x="8406063" y="3984711"/>
            <a:ext cx="288758" cy="1923667"/>
          </a:xfrm>
          <a:prstGeom prst="rightBrac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886" y="118061"/>
            <a:ext cx="188382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3495071-3387-405E-B759-5941E297BA65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8372" name="Grafik 1">
            <a:extLst>
              <a:ext uri="{FF2B5EF4-FFF2-40B4-BE49-F238E27FC236}">
                <a16:creationId xmlns:a16="http://schemas.microsoft.com/office/drawing/2014/main" id="{5FB496BD-8C12-4C5A-91CA-0EC5A7B6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698500"/>
            <a:ext cx="8675687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B299CFE-BCB7-4062-9797-B2674EE05A7F}"/>
              </a:ext>
            </a:extLst>
          </p:cNvPr>
          <p:cNvSpPr txBox="1"/>
          <p:nvPr/>
        </p:nvSpPr>
        <p:spPr>
          <a:xfrm>
            <a:off x="1693863" y="1339850"/>
            <a:ext cx="8307387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700" b="1" dirty="0">
                <a:solidFill>
                  <a:schemeClr val="bg1">
                    <a:lumMod val="85000"/>
                  </a:schemeClr>
                </a:solidFill>
                <a:latin typeface="Papyrus" panose="03070502060502030205" pitchFamily="66" charset="0"/>
                <a:cs typeface="+mn-cs"/>
              </a:rPr>
              <a:t>Vielen</a:t>
            </a:r>
            <a:r>
              <a:rPr lang="de-DE" sz="4000" b="1" dirty="0">
                <a:solidFill>
                  <a:schemeClr val="bg1">
                    <a:lumMod val="85000"/>
                  </a:schemeClr>
                </a:solidFill>
                <a:latin typeface="Papyrus" panose="03070502060502030205" pitchFamily="66" charset="0"/>
                <a:cs typeface="+mn-cs"/>
              </a:rPr>
              <a:t> Dank für Ihre Aufmerksamkeit!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400" b="1" dirty="0">
              <a:solidFill>
                <a:schemeClr val="bg1">
                  <a:lumMod val="85000"/>
                </a:schemeClr>
              </a:solidFill>
              <a:latin typeface="Papyrus" panose="03070502060502030205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400" b="1" dirty="0">
              <a:solidFill>
                <a:schemeClr val="bg1">
                  <a:lumMod val="85000"/>
                </a:schemeClr>
              </a:solidFill>
              <a:latin typeface="Papyrus" panose="03070502060502030205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400" b="1" dirty="0">
              <a:solidFill>
                <a:schemeClr val="bg1">
                  <a:lumMod val="85000"/>
                </a:schemeClr>
              </a:solidFill>
              <a:latin typeface="Papyrus" panose="03070502060502030205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400" b="1" dirty="0">
              <a:solidFill>
                <a:schemeClr val="bg1">
                  <a:lumMod val="85000"/>
                </a:schemeClr>
              </a:solidFill>
              <a:latin typeface="Papyrus" panose="03070502060502030205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b="1" dirty="0">
                <a:solidFill>
                  <a:schemeClr val="bg1">
                    <a:lumMod val="85000"/>
                  </a:schemeClr>
                </a:solidFill>
                <a:latin typeface="Papyrus" panose="03070502060502030205" pitchFamily="66" charset="0"/>
                <a:cs typeface="+mn-cs"/>
              </a:rPr>
              <a:t/>
            </a:r>
            <a:br>
              <a:rPr lang="de-DE" sz="3400" b="1" dirty="0">
                <a:solidFill>
                  <a:schemeClr val="bg1">
                    <a:lumMod val="85000"/>
                  </a:schemeClr>
                </a:solidFill>
                <a:latin typeface="Papyrus" panose="03070502060502030205" pitchFamily="66" charset="0"/>
                <a:cs typeface="+mn-cs"/>
              </a:rPr>
            </a:br>
            <a:r>
              <a:rPr lang="de-DE" sz="3400" b="1" dirty="0">
                <a:solidFill>
                  <a:schemeClr val="bg1">
                    <a:lumMod val="85000"/>
                  </a:schemeClr>
                </a:solidFill>
                <a:latin typeface="Papyrus" panose="03070502060502030205" pitchFamily="66" charset="0"/>
                <a:cs typeface="+mn-cs"/>
              </a:rPr>
              <a:t>Wir wünschen eine zielführende Beratung heute sowie an unseren jeweiligen Informationsveranstaltungen!</a:t>
            </a:r>
          </a:p>
        </p:txBody>
      </p:sp>
      <p:pic>
        <p:nvPicPr>
          <p:cNvPr id="58374" name="Grafik 3">
            <a:extLst>
              <a:ext uri="{FF2B5EF4-FFF2-40B4-BE49-F238E27FC236}">
                <a16:creationId xmlns:a16="http://schemas.microsoft.com/office/drawing/2014/main" id="{9790DECE-9939-483F-A283-8BEDF5CBC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995488"/>
            <a:ext cx="25352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73" y="171297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feld 7">
            <a:extLst>
              <a:ext uri="{FF2B5EF4-FFF2-40B4-BE49-F238E27FC236}">
                <a16:creationId xmlns:a16="http://schemas.microsoft.com/office/drawing/2014/main" id="{86C42A3C-1319-492B-B477-79D3D6B3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1003300"/>
            <a:ext cx="100695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800" b="1">
                <a:solidFill>
                  <a:srgbClr val="C00000"/>
                </a:solidFill>
              </a:rPr>
              <a:t>Allgemeine Informationen zum Schulsystem</a:t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r>
              <a:rPr lang="de-DE" altLang="de-DE" sz="2800" b="1">
                <a:solidFill>
                  <a:srgbClr val="C00000"/>
                </a:solidFill>
              </a:rPr>
              <a:t/>
            </a:r>
            <a:br>
              <a:rPr lang="de-DE" altLang="de-DE" sz="2800" b="1">
                <a:solidFill>
                  <a:srgbClr val="C00000"/>
                </a:solidFill>
              </a:rPr>
            </a:br>
            <a:endParaRPr lang="de-DE" altLang="de-DE" sz="2800" b="1">
              <a:solidFill>
                <a:srgbClr val="C0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33139C-05CE-407D-8388-CF44BC0E3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608138"/>
            <a:ext cx="7532688" cy="501332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31748" name="Textfeld 9">
            <a:extLst>
              <a:ext uri="{FF2B5EF4-FFF2-40B4-BE49-F238E27FC236}">
                <a16:creationId xmlns:a16="http://schemas.microsoft.com/office/drawing/2014/main" id="{839606D0-B367-4366-A3DA-AA1912F0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1598613"/>
            <a:ext cx="6723062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solidFill>
                  <a:srgbClr val="000099"/>
                </a:solidFill>
              </a:rPr>
              <a:t>Hochschule</a:t>
            </a:r>
          </a:p>
        </p:txBody>
      </p:sp>
      <p:sp>
        <p:nvSpPr>
          <p:cNvPr id="31749" name="Textfeld 10">
            <a:extLst>
              <a:ext uri="{FF2B5EF4-FFF2-40B4-BE49-F238E27FC236}">
                <a16:creationId xmlns:a16="http://schemas.microsoft.com/office/drawing/2014/main" id="{BFFA836A-3E29-4290-BEB5-9F3799CD6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1604963"/>
            <a:ext cx="8064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5F8CF3-1172-4B03-92EC-F586F2EF7245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1752" name="Textfeld 3">
            <a:extLst>
              <a:ext uri="{FF2B5EF4-FFF2-40B4-BE49-F238E27FC236}">
                <a16:creationId xmlns:a16="http://schemas.microsoft.com/office/drawing/2014/main" id="{FCF3B8C8-306B-46D7-9B39-E3222C67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3678238"/>
            <a:ext cx="1622425" cy="585787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600" b="1">
                <a:solidFill>
                  <a:schemeClr val="bg1"/>
                </a:solidFill>
              </a:rPr>
              <a:t>Schulische </a:t>
            </a:r>
            <a:br>
              <a:rPr lang="de-DE" altLang="de-DE" sz="1600" b="1">
                <a:solidFill>
                  <a:schemeClr val="bg1"/>
                </a:solidFill>
              </a:rPr>
            </a:br>
            <a:r>
              <a:rPr lang="de-DE" altLang="de-DE" sz="1600" b="1">
                <a:solidFill>
                  <a:schemeClr val="bg1"/>
                </a:solidFill>
              </a:rPr>
              <a:t>Ausbildung</a:t>
            </a:r>
            <a:endParaRPr lang="de-DE" altLang="de-DE" sz="800" b="1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595893-ED9C-4D97-9682-6F2361952280}"/>
              </a:ext>
            </a:extLst>
          </p:cNvPr>
          <p:cNvSpPr txBox="1"/>
          <p:nvPr/>
        </p:nvSpPr>
        <p:spPr>
          <a:xfrm>
            <a:off x="1973263" y="3678238"/>
            <a:ext cx="2716212" cy="585787"/>
          </a:xfrm>
          <a:prstGeom prst="rect">
            <a:avLst/>
          </a:prstGeom>
          <a:solidFill>
            <a:srgbClr val="000099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1 | 2-jährige </a:t>
            </a:r>
            <a:br>
              <a:rPr lang="de-DE" altLang="de-DE" sz="1600" b="1" dirty="0">
                <a:solidFill>
                  <a:schemeClr val="bg1"/>
                </a:solidFill>
              </a:rPr>
            </a:br>
            <a:r>
              <a:rPr lang="de-DE" altLang="de-DE" sz="1600" b="1" dirty="0">
                <a:solidFill>
                  <a:schemeClr val="bg1"/>
                </a:solidFill>
              </a:rPr>
              <a:t>Berufsfachschule</a:t>
            </a:r>
            <a:endParaRPr lang="de-DE" altLang="de-DE" sz="105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7A4FFDF-105C-40E6-A775-A30342CC4A98}"/>
              </a:ext>
            </a:extLst>
          </p:cNvPr>
          <p:cNvSpPr txBox="1"/>
          <p:nvPr/>
        </p:nvSpPr>
        <p:spPr>
          <a:xfrm>
            <a:off x="1973263" y="2593975"/>
            <a:ext cx="2357437" cy="976313"/>
          </a:xfrm>
          <a:prstGeom prst="rect">
            <a:avLst/>
          </a:prstGeom>
          <a:solidFill>
            <a:srgbClr val="000099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Berufsschule</a:t>
            </a:r>
          </a:p>
          <a:p>
            <a:pPr algn="ctr" eaLnBrk="1" hangingPunct="1">
              <a:defRPr/>
            </a:pPr>
            <a:endParaRPr lang="de-DE" altLang="de-DE" sz="1600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de-DE" altLang="de-DE" sz="1200" b="1" dirty="0">
                <a:solidFill>
                  <a:schemeClr val="bg1"/>
                </a:solidFill>
              </a:rPr>
              <a:t>2- bis 3,5-jährige Ausbildung</a:t>
            </a:r>
            <a:r>
              <a:rPr lang="de-DE" altLang="de-DE" sz="300" b="1" dirty="0">
                <a:solidFill>
                  <a:schemeClr val="bg1"/>
                </a:solidFill>
              </a:rPr>
              <a:t/>
            </a:r>
            <a:br>
              <a:rPr lang="de-DE" altLang="de-DE" sz="300" b="1" dirty="0">
                <a:solidFill>
                  <a:schemeClr val="bg1"/>
                </a:solidFill>
              </a:rPr>
            </a:br>
            <a:r>
              <a:rPr lang="de-DE" altLang="de-DE" sz="300" b="1" dirty="0">
                <a:solidFill>
                  <a:schemeClr val="bg1"/>
                </a:solidFill>
              </a:rPr>
              <a:t/>
            </a:r>
            <a:br>
              <a:rPr lang="de-DE" altLang="de-DE" sz="300" b="1" dirty="0">
                <a:solidFill>
                  <a:schemeClr val="bg1"/>
                </a:solidFill>
              </a:rPr>
            </a:br>
            <a:endParaRPr lang="de-DE" altLang="de-DE" sz="105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93D3E53-496C-4E7A-850C-C9C5D3FC5F48}"/>
              </a:ext>
            </a:extLst>
          </p:cNvPr>
          <p:cNvSpPr txBox="1"/>
          <p:nvPr/>
        </p:nvSpPr>
        <p:spPr>
          <a:xfrm>
            <a:off x="3070225" y="1989138"/>
            <a:ext cx="3382963" cy="584200"/>
          </a:xfrm>
          <a:prstGeom prst="rect">
            <a:avLst/>
          </a:prstGeom>
          <a:solidFill>
            <a:srgbClr val="000099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Fachoberschule</a:t>
            </a:r>
            <a:br>
              <a:rPr lang="de-DE" altLang="de-DE" sz="1600" b="1" dirty="0">
                <a:solidFill>
                  <a:schemeClr val="bg1"/>
                </a:solidFill>
              </a:rPr>
            </a:br>
            <a:r>
              <a:rPr lang="de-DE" altLang="de-DE" sz="1600" b="1" dirty="0">
                <a:solidFill>
                  <a:schemeClr val="bg1"/>
                </a:solidFill>
              </a:rPr>
              <a:t>B-Form</a:t>
            </a:r>
            <a:endParaRPr lang="de-DE" altLang="de-DE" sz="1050"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BDA642-6C57-42AF-B504-D80EF9812F2E}"/>
              </a:ext>
            </a:extLst>
          </p:cNvPr>
          <p:cNvSpPr/>
          <p:nvPr/>
        </p:nvSpPr>
        <p:spPr>
          <a:xfrm>
            <a:off x="4324350" y="2598738"/>
            <a:ext cx="2128838" cy="99695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570B7B3-04FB-40FA-984B-F55E40DFFDD3}"/>
              </a:ext>
            </a:extLst>
          </p:cNvPr>
          <p:cNvSpPr txBox="1"/>
          <p:nvPr/>
        </p:nvSpPr>
        <p:spPr>
          <a:xfrm>
            <a:off x="1973263" y="1993900"/>
            <a:ext cx="1052512" cy="585788"/>
          </a:xfrm>
          <a:prstGeom prst="rect">
            <a:avLst/>
          </a:prstGeom>
          <a:solidFill>
            <a:srgbClr val="000099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1600" b="1" dirty="0">
                <a:solidFill>
                  <a:schemeClr val="bg1"/>
                </a:solidFill>
              </a:rPr>
              <a:t>Fach-</a:t>
            </a:r>
            <a:br>
              <a:rPr lang="de-DE" altLang="de-DE" sz="1600" b="1" dirty="0">
                <a:solidFill>
                  <a:schemeClr val="bg1"/>
                </a:solidFill>
              </a:rPr>
            </a:br>
            <a:r>
              <a:rPr lang="de-DE" altLang="de-DE" sz="1600" b="1" dirty="0">
                <a:solidFill>
                  <a:schemeClr val="bg1"/>
                </a:solidFill>
              </a:rPr>
              <a:t>schule</a:t>
            </a:r>
            <a:endParaRPr lang="de-DE" altLang="de-DE" sz="1050" dirty="0">
              <a:solidFill>
                <a:schemeClr val="bg1"/>
              </a:solidFill>
            </a:endParaRPr>
          </a:p>
        </p:txBody>
      </p:sp>
      <p:sp>
        <p:nvSpPr>
          <p:cNvPr id="31758" name="Textfeld 16">
            <a:extLst>
              <a:ext uri="{FF2B5EF4-FFF2-40B4-BE49-F238E27FC236}">
                <a16:creationId xmlns:a16="http://schemas.microsoft.com/office/drawing/2014/main" id="{FC431E09-8A43-4C32-AFE3-FF40CB65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2605088"/>
            <a:ext cx="1965325" cy="96996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600" b="1">
                <a:solidFill>
                  <a:schemeClr val="bg1"/>
                </a:solidFill>
              </a:rPr>
              <a:t>2-jährige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600" b="1">
                <a:solidFill>
                  <a:schemeClr val="bg1"/>
                </a:solidFill>
              </a:rPr>
              <a:t>höhere</a:t>
            </a:r>
            <a:br>
              <a:rPr lang="de-DE" altLang="de-DE" sz="1600" b="1">
                <a:solidFill>
                  <a:schemeClr val="bg1"/>
                </a:solidFill>
              </a:rPr>
            </a:br>
            <a:r>
              <a:rPr lang="de-DE" altLang="de-DE" sz="1600" b="1">
                <a:solidFill>
                  <a:schemeClr val="bg1"/>
                </a:solidFill>
              </a:rPr>
              <a:t>Berufsfachschule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900" b="1">
                <a:solidFill>
                  <a:schemeClr val="bg1"/>
                </a:solidFill>
              </a:rPr>
              <a:t>Assistentenausbildung</a:t>
            </a:r>
            <a:endParaRPr lang="de-DE" altLang="de-DE" sz="1100">
              <a:solidFill>
                <a:schemeClr val="bg1"/>
              </a:solidFill>
            </a:endParaRPr>
          </a:p>
        </p:txBody>
      </p:sp>
      <p:sp>
        <p:nvSpPr>
          <p:cNvPr id="31759" name="Textfeld 18">
            <a:extLst>
              <a:ext uri="{FF2B5EF4-FFF2-40B4-BE49-F238E27FC236}">
                <a16:creationId xmlns:a16="http://schemas.microsoft.com/office/drawing/2014/main" id="{C182DC39-F135-4145-B81D-5B4B489F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4314825"/>
            <a:ext cx="1365250" cy="4778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600" b="1">
                <a:solidFill>
                  <a:schemeClr val="bg1"/>
                </a:solidFill>
              </a:rPr>
              <a:t>BzB </a:t>
            </a:r>
            <a:br>
              <a:rPr lang="de-DE" altLang="de-DE" sz="1600" b="1">
                <a:solidFill>
                  <a:schemeClr val="bg1"/>
                </a:solidFill>
              </a:rPr>
            </a:br>
            <a:r>
              <a:rPr lang="de-DE" altLang="de-DE" sz="800" b="1">
                <a:solidFill>
                  <a:schemeClr val="bg1"/>
                </a:solidFill>
              </a:rPr>
              <a:t>Hauptschulabschluss</a:t>
            </a:r>
            <a:endParaRPr lang="de-DE" altLang="de-DE" sz="100" b="1">
              <a:solidFill>
                <a:schemeClr val="bg1"/>
              </a:solidFill>
            </a:endParaRPr>
          </a:p>
        </p:txBody>
      </p:sp>
      <p:sp>
        <p:nvSpPr>
          <p:cNvPr id="31760" name="Textfeld 19">
            <a:extLst>
              <a:ext uri="{FF2B5EF4-FFF2-40B4-BE49-F238E27FC236}">
                <a16:creationId xmlns:a16="http://schemas.microsoft.com/office/drawing/2014/main" id="{B28522F7-4505-4CC0-90E2-6B3E0A33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1995488"/>
            <a:ext cx="1054100" cy="1600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</a:rPr>
              <a:t>Fachober-</a:t>
            </a:r>
            <a:br>
              <a:rPr lang="de-DE" altLang="de-DE" sz="1400" b="1">
                <a:solidFill>
                  <a:schemeClr val="bg1"/>
                </a:solidFill>
              </a:rPr>
            </a:br>
            <a:r>
              <a:rPr lang="de-DE" altLang="de-DE" sz="1400" b="1">
                <a:solidFill>
                  <a:schemeClr val="bg1"/>
                </a:solidFill>
              </a:rPr>
              <a:t>schule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800" b="1">
              <a:solidFill>
                <a:schemeClr val="bg1"/>
              </a:solidFill>
            </a:endParaRP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 b="1">
              <a:solidFill>
                <a:schemeClr val="bg1"/>
              </a:solidFill>
            </a:endParaRP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solidFill>
                  <a:schemeClr val="bg1"/>
                </a:solidFill>
              </a:rPr>
              <a:t>A-Form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500">
                <a:solidFill>
                  <a:schemeClr val="bg1"/>
                </a:solidFill>
              </a:rPr>
              <a:t/>
            </a:r>
            <a:br>
              <a:rPr lang="de-DE" altLang="de-DE" sz="500">
                <a:solidFill>
                  <a:schemeClr val="bg1"/>
                </a:solidFill>
              </a:rPr>
            </a:br>
            <a:r>
              <a:rPr lang="de-DE" altLang="de-DE" sz="500">
                <a:solidFill>
                  <a:schemeClr val="bg1"/>
                </a:solidFill>
              </a:rPr>
              <a:t/>
            </a:r>
            <a:br>
              <a:rPr lang="de-DE" altLang="de-DE" sz="500">
                <a:solidFill>
                  <a:schemeClr val="bg1"/>
                </a:solidFill>
              </a:rPr>
            </a:br>
            <a:r>
              <a:rPr lang="de-DE" altLang="de-DE" sz="500">
                <a:solidFill>
                  <a:schemeClr val="bg1"/>
                </a:solidFill>
              </a:rPr>
              <a:t/>
            </a:r>
            <a:br>
              <a:rPr lang="de-DE" altLang="de-DE" sz="500">
                <a:solidFill>
                  <a:schemeClr val="bg1"/>
                </a:solidFill>
              </a:rPr>
            </a:br>
            <a:r>
              <a:rPr lang="de-DE" altLang="de-DE" sz="500">
                <a:solidFill>
                  <a:schemeClr val="bg1"/>
                </a:solidFill>
              </a:rPr>
              <a:t/>
            </a:r>
            <a:br>
              <a:rPr lang="de-DE" altLang="de-DE" sz="500">
                <a:solidFill>
                  <a:schemeClr val="bg1"/>
                </a:solidFill>
              </a:rPr>
            </a:br>
            <a:endParaRPr lang="de-DE" altLang="de-DE" sz="400">
              <a:solidFill>
                <a:schemeClr val="bg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139771-B9F3-495A-B837-70A0731EE1AD}"/>
              </a:ext>
            </a:extLst>
          </p:cNvPr>
          <p:cNvSpPr/>
          <p:nvPr/>
        </p:nvSpPr>
        <p:spPr>
          <a:xfrm>
            <a:off x="5202238" y="5070475"/>
            <a:ext cx="3505200" cy="131763"/>
          </a:xfrm>
          <a:prstGeom prst="rect">
            <a:avLst/>
          </a:prstGeom>
          <a:solidFill>
            <a:srgbClr val="FDB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73" y="171297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47DA366-4B3A-43CD-A3D9-51E26A53C69E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3796" name="Textfeld 3">
            <a:extLst>
              <a:ext uri="{FF2B5EF4-FFF2-40B4-BE49-F238E27FC236}">
                <a16:creationId xmlns:a16="http://schemas.microsoft.com/office/drawing/2014/main" id="{931E38E0-3081-487D-84C5-BE9B599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154113"/>
            <a:ext cx="8429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200" b="1">
                <a:solidFill>
                  <a:srgbClr val="C00000"/>
                </a:solidFill>
              </a:rPr>
              <a:t>Wege in der Sekundarstufe II nach dem Hauptschulabschluss</a:t>
            </a:r>
          </a:p>
        </p:txBody>
      </p:sp>
      <p:pic>
        <p:nvPicPr>
          <p:cNvPr id="33797" name="Grafik 4">
            <a:extLst>
              <a:ext uri="{FF2B5EF4-FFF2-40B4-BE49-F238E27FC236}">
                <a16:creationId xmlns:a16="http://schemas.microsoft.com/office/drawing/2014/main" id="{D1B79E17-B904-4B89-95B1-E82C3C6770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23589" r="9402" b="5902"/>
          <a:stretch>
            <a:fillRect/>
          </a:stretch>
        </p:blipFill>
        <p:spPr bwMode="auto">
          <a:xfrm>
            <a:off x="1552575" y="1668463"/>
            <a:ext cx="78327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feil nach oben 8">
            <a:extLst>
              <a:ext uri="{FF2B5EF4-FFF2-40B4-BE49-F238E27FC236}">
                <a16:creationId xmlns:a16="http://schemas.microsoft.com/office/drawing/2014/main" id="{A9422345-CC51-4A25-B1A6-7952A847D519}"/>
              </a:ext>
            </a:extLst>
          </p:cNvPr>
          <p:cNvSpPr/>
          <p:nvPr/>
        </p:nvSpPr>
        <p:spPr>
          <a:xfrm>
            <a:off x="4888602" y="5650301"/>
            <a:ext cx="330080" cy="526210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1" name="Pfeil nach oben 10">
            <a:extLst>
              <a:ext uri="{FF2B5EF4-FFF2-40B4-BE49-F238E27FC236}">
                <a16:creationId xmlns:a16="http://schemas.microsoft.com/office/drawing/2014/main" id="{3931BF70-4C15-4143-9CE6-41DB94FB68F6}"/>
              </a:ext>
            </a:extLst>
          </p:cNvPr>
          <p:cNvSpPr/>
          <p:nvPr/>
        </p:nvSpPr>
        <p:spPr>
          <a:xfrm>
            <a:off x="2622431" y="5650301"/>
            <a:ext cx="330080" cy="526210"/>
          </a:xfrm>
          <a:prstGeom prst="upArrow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3" name="Pfeil nach oben 12">
            <a:extLst>
              <a:ext uri="{FF2B5EF4-FFF2-40B4-BE49-F238E27FC236}">
                <a16:creationId xmlns:a16="http://schemas.microsoft.com/office/drawing/2014/main" id="{79F20457-2462-4892-A7F8-2CFBBEA13BD9}"/>
              </a:ext>
            </a:extLst>
          </p:cNvPr>
          <p:cNvSpPr/>
          <p:nvPr/>
        </p:nvSpPr>
        <p:spPr>
          <a:xfrm>
            <a:off x="8025442" y="5650301"/>
            <a:ext cx="330080" cy="526210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4" name="Pfeil nach oben 13">
            <a:extLst>
              <a:ext uri="{FF2B5EF4-FFF2-40B4-BE49-F238E27FC236}">
                <a16:creationId xmlns:a16="http://schemas.microsoft.com/office/drawing/2014/main" id="{9AC97E15-389A-4F3A-8C3A-4059DCA75117}"/>
              </a:ext>
            </a:extLst>
          </p:cNvPr>
          <p:cNvSpPr/>
          <p:nvPr/>
        </p:nvSpPr>
        <p:spPr>
          <a:xfrm>
            <a:off x="2622431" y="3904890"/>
            <a:ext cx="330080" cy="526210"/>
          </a:xfrm>
          <a:prstGeom prst="upArrow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5" name="Pfeil nach oben 14">
            <a:extLst>
              <a:ext uri="{FF2B5EF4-FFF2-40B4-BE49-F238E27FC236}">
                <a16:creationId xmlns:a16="http://schemas.microsoft.com/office/drawing/2014/main" id="{04A52A24-4FF2-437D-93F3-B800369873ED}"/>
              </a:ext>
            </a:extLst>
          </p:cNvPr>
          <p:cNvSpPr/>
          <p:nvPr/>
        </p:nvSpPr>
        <p:spPr>
          <a:xfrm>
            <a:off x="4888602" y="3904890"/>
            <a:ext cx="330080" cy="526210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6" name="Pfeil nach oben 15">
            <a:extLst>
              <a:ext uri="{FF2B5EF4-FFF2-40B4-BE49-F238E27FC236}">
                <a16:creationId xmlns:a16="http://schemas.microsoft.com/office/drawing/2014/main" id="{B38D7BC8-4C7D-42F0-BB0E-FCCF7E380ABA}"/>
              </a:ext>
            </a:extLst>
          </p:cNvPr>
          <p:cNvSpPr/>
          <p:nvPr/>
        </p:nvSpPr>
        <p:spPr>
          <a:xfrm>
            <a:off x="8025442" y="4167995"/>
            <a:ext cx="330080" cy="526210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7" name="Pfeil nach oben 16">
            <a:extLst>
              <a:ext uri="{FF2B5EF4-FFF2-40B4-BE49-F238E27FC236}">
                <a16:creationId xmlns:a16="http://schemas.microsoft.com/office/drawing/2014/main" id="{3E1666C2-0E18-4FEC-AC17-6F7ACA845288}"/>
              </a:ext>
            </a:extLst>
          </p:cNvPr>
          <p:cNvSpPr/>
          <p:nvPr/>
        </p:nvSpPr>
        <p:spPr>
          <a:xfrm>
            <a:off x="8025442" y="2767640"/>
            <a:ext cx="330080" cy="526210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8" name="Pfeil nach oben 17">
            <a:extLst>
              <a:ext uri="{FF2B5EF4-FFF2-40B4-BE49-F238E27FC236}">
                <a16:creationId xmlns:a16="http://schemas.microsoft.com/office/drawing/2014/main" id="{4043CDF0-6329-4177-B3C5-2EA4D7AF26AD}"/>
              </a:ext>
            </a:extLst>
          </p:cNvPr>
          <p:cNvSpPr/>
          <p:nvPr/>
        </p:nvSpPr>
        <p:spPr>
          <a:xfrm>
            <a:off x="4888602" y="2767640"/>
            <a:ext cx="330080" cy="526210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9" name="Pfeil nach oben 18">
            <a:extLst>
              <a:ext uri="{FF2B5EF4-FFF2-40B4-BE49-F238E27FC236}">
                <a16:creationId xmlns:a16="http://schemas.microsoft.com/office/drawing/2014/main" id="{B447CA62-626A-4966-80A8-450F87D0F123}"/>
              </a:ext>
            </a:extLst>
          </p:cNvPr>
          <p:cNvSpPr/>
          <p:nvPr/>
        </p:nvSpPr>
        <p:spPr>
          <a:xfrm>
            <a:off x="4888602" y="2076094"/>
            <a:ext cx="330080" cy="526210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" name="Pfeil nach oben 19">
            <a:extLst>
              <a:ext uri="{FF2B5EF4-FFF2-40B4-BE49-F238E27FC236}">
                <a16:creationId xmlns:a16="http://schemas.microsoft.com/office/drawing/2014/main" id="{045DA7E1-CF43-4E7B-BF1F-AA472C5733DB}"/>
              </a:ext>
            </a:extLst>
          </p:cNvPr>
          <p:cNvSpPr/>
          <p:nvPr/>
        </p:nvSpPr>
        <p:spPr>
          <a:xfrm>
            <a:off x="8025442" y="2076094"/>
            <a:ext cx="330080" cy="526210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1" name="Pfeil nach oben 20">
            <a:extLst>
              <a:ext uri="{FF2B5EF4-FFF2-40B4-BE49-F238E27FC236}">
                <a16:creationId xmlns:a16="http://schemas.microsoft.com/office/drawing/2014/main" id="{740DEFE6-DEFD-495D-87A4-F2C5FAF62F03}"/>
              </a:ext>
            </a:extLst>
          </p:cNvPr>
          <p:cNvSpPr/>
          <p:nvPr/>
        </p:nvSpPr>
        <p:spPr>
          <a:xfrm>
            <a:off x="2622431" y="2076094"/>
            <a:ext cx="330080" cy="526210"/>
          </a:xfrm>
          <a:prstGeom prst="upArrow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3831" name="Textfeld 21">
            <a:extLst>
              <a:ext uri="{FF2B5EF4-FFF2-40B4-BE49-F238E27FC236}">
                <a16:creationId xmlns:a16="http://schemas.microsoft.com/office/drawing/2014/main" id="{EE8F8FE0-FCF3-4C87-B366-B7E93983E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3598863"/>
            <a:ext cx="10271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chemeClr val="bg1"/>
                </a:solidFill>
              </a:rPr>
              <a:t>B-Form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73" y="171297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3D018B4-07F1-4801-8237-A57867795A8E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5844" name="Textfeld 3">
            <a:extLst>
              <a:ext uri="{FF2B5EF4-FFF2-40B4-BE49-F238E27FC236}">
                <a16:creationId xmlns:a16="http://schemas.microsoft.com/office/drawing/2014/main" id="{733AB350-F531-4CA5-88EB-5BEAA17C9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901700"/>
            <a:ext cx="892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>
                <a:solidFill>
                  <a:srgbClr val="C00000"/>
                </a:solidFill>
              </a:rPr>
              <a:t>Wege in der Sekundarstufe II nach dem Mittleren Abschluss</a:t>
            </a:r>
          </a:p>
        </p:txBody>
      </p:sp>
      <p:pic>
        <p:nvPicPr>
          <p:cNvPr id="35845" name="Grafik 4">
            <a:extLst>
              <a:ext uri="{FF2B5EF4-FFF2-40B4-BE49-F238E27FC236}">
                <a16:creationId xmlns:a16="http://schemas.microsoft.com/office/drawing/2014/main" id="{7D8BCE2E-F95E-4375-A57E-F482CCA83D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23836" r="8665" b="5901"/>
          <a:stretch>
            <a:fillRect/>
          </a:stretch>
        </p:blipFill>
        <p:spPr bwMode="auto">
          <a:xfrm>
            <a:off x="1647825" y="1525588"/>
            <a:ext cx="80137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feld 2">
            <a:extLst>
              <a:ext uri="{FF2B5EF4-FFF2-40B4-BE49-F238E27FC236}">
                <a16:creationId xmlns:a16="http://schemas.microsoft.com/office/drawing/2014/main" id="{27C01985-03FF-4F73-92D0-C5BF000C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1658938"/>
            <a:ext cx="251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2060"/>
                </a:solidFill>
              </a:rPr>
              <a:t>Mögliche Bildungswege</a:t>
            </a:r>
          </a:p>
        </p:txBody>
      </p:sp>
      <p:sp>
        <p:nvSpPr>
          <p:cNvPr id="11" name="Pfeil nach oben 10">
            <a:extLst>
              <a:ext uri="{FF2B5EF4-FFF2-40B4-BE49-F238E27FC236}">
                <a16:creationId xmlns:a16="http://schemas.microsoft.com/office/drawing/2014/main" id="{0F1C0294-0312-438D-A9BE-1E7296008D46}"/>
              </a:ext>
            </a:extLst>
          </p:cNvPr>
          <p:cNvSpPr/>
          <p:nvPr/>
        </p:nvSpPr>
        <p:spPr>
          <a:xfrm>
            <a:off x="2086173" y="3784122"/>
            <a:ext cx="330080" cy="554965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4" name="Pfeil nach oben 13">
            <a:extLst>
              <a:ext uri="{FF2B5EF4-FFF2-40B4-BE49-F238E27FC236}">
                <a16:creationId xmlns:a16="http://schemas.microsoft.com/office/drawing/2014/main" id="{E25D9A5C-1B02-43F9-A04E-1E599164C182}"/>
              </a:ext>
            </a:extLst>
          </p:cNvPr>
          <p:cNvSpPr/>
          <p:nvPr/>
        </p:nvSpPr>
        <p:spPr>
          <a:xfrm>
            <a:off x="3361463" y="3784122"/>
            <a:ext cx="330080" cy="554965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5" name="Pfeil nach oben 14">
            <a:extLst>
              <a:ext uri="{FF2B5EF4-FFF2-40B4-BE49-F238E27FC236}">
                <a16:creationId xmlns:a16="http://schemas.microsoft.com/office/drawing/2014/main" id="{A174D69C-852C-4634-92BD-915554D739F6}"/>
              </a:ext>
            </a:extLst>
          </p:cNvPr>
          <p:cNvSpPr/>
          <p:nvPr/>
        </p:nvSpPr>
        <p:spPr>
          <a:xfrm>
            <a:off x="4211079" y="3784121"/>
            <a:ext cx="330080" cy="554965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6" name="Pfeil nach oben 15">
            <a:extLst>
              <a:ext uri="{FF2B5EF4-FFF2-40B4-BE49-F238E27FC236}">
                <a16:creationId xmlns:a16="http://schemas.microsoft.com/office/drawing/2014/main" id="{F2889BE8-960D-4D2D-AB09-436C323409FA}"/>
              </a:ext>
            </a:extLst>
          </p:cNvPr>
          <p:cNvSpPr/>
          <p:nvPr/>
        </p:nvSpPr>
        <p:spPr>
          <a:xfrm>
            <a:off x="8651935" y="2930735"/>
            <a:ext cx="330080" cy="312797"/>
          </a:xfrm>
          <a:prstGeom prst="up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7" name="Pfeil nach oben 16">
            <a:extLst>
              <a:ext uri="{FF2B5EF4-FFF2-40B4-BE49-F238E27FC236}">
                <a16:creationId xmlns:a16="http://schemas.microsoft.com/office/drawing/2014/main" id="{4E6EF880-FF70-43E0-8302-A58C2DBF824C}"/>
              </a:ext>
            </a:extLst>
          </p:cNvPr>
          <p:cNvSpPr/>
          <p:nvPr/>
        </p:nvSpPr>
        <p:spPr>
          <a:xfrm>
            <a:off x="4211079" y="2653252"/>
            <a:ext cx="330080" cy="554965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8" name="Pfeil nach oben 17">
            <a:extLst>
              <a:ext uri="{FF2B5EF4-FFF2-40B4-BE49-F238E27FC236}">
                <a16:creationId xmlns:a16="http://schemas.microsoft.com/office/drawing/2014/main" id="{72DD91A3-38B5-4952-A6E7-2A730DE9F07D}"/>
              </a:ext>
            </a:extLst>
          </p:cNvPr>
          <p:cNvSpPr/>
          <p:nvPr/>
        </p:nvSpPr>
        <p:spPr>
          <a:xfrm>
            <a:off x="3361463" y="2664215"/>
            <a:ext cx="330080" cy="554965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9" name="Pfeil nach oben 18">
            <a:extLst>
              <a:ext uri="{FF2B5EF4-FFF2-40B4-BE49-F238E27FC236}">
                <a16:creationId xmlns:a16="http://schemas.microsoft.com/office/drawing/2014/main" id="{9868353B-F5B3-4BC1-ABDB-CD8B85618A8B}"/>
              </a:ext>
            </a:extLst>
          </p:cNvPr>
          <p:cNvSpPr/>
          <p:nvPr/>
        </p:nvSpPr>
        <p:spPr>
          <a:xfrm>
            <a:off x="5265486" y="2878890"/>
            <a:ext cx="368948" cy="1373037"/>
          </a:xfrm>
          <a:prstGeom prst="upArrow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1" name="Pfeil nach oben 20">
            <a:extLst>
              <a:ext uri="{FF2B5EF4-FFF2-40B4-BE49-F238E27FC236}">
                <a16:creationId xmlns:a16="http://schemas.microsoft.com/office/drawing/2014/main" id="{E65E9DFC-3C12-46DB-BE05-D493C0F5896D}"/>
              </a:ext>
            </a:extLst>
          </p:cNvPr>
          <p:cNvSpPr/>
          <p:nvPr/>
        </p:nvSpPr>
        <p:spPr>
          <a:xfrm>
            <a:off x="6340096" y="2878889"/>
            <a:ext cx="368948" cy="1373037"/>
          </a:xfrm>
          <a:prstGeom prst="upArrow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2" name="Pfeil nach oben 21">
            <a:extLst>
              <a:ext uri="{FF2B5EF4-FFF2-40B4-BE49-F238E27FC236}">
                <a16:creationId xmlns:a16="http://schemas.microsoft.com/office/drawing/2014/main" id="{743BB288-CCD8-4A7A-8D9A-56A1AF135F37}"/>
              </a:ext>
            </a:extLst>
          </p:cNvPr>
          <p:cNvSpPr/>
          <p:nvPr/>
        </p:nvSpPr>
        <p:spPr>
          <a:xfrm>
            <a:off x="7394041" y="2878888"/>
            <a:ext cx="368948" cy="1373037"/>
          </a:xfrm>
          <a:prstGeom prst="upArrow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5874" name="Textfeld 2">
            <a:extLst>
              <a:ext uri="{FF2B5EF4-FFF2-40B4-BE49-F238E27FC236}">
                <a16:creationId xmlns:a16="http://schemas.microsoft.com/office/drawing/2014/main" id="{C2D13B7E-8C34-45A2-9038-F7F1EC1D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417888"/>
            <a:ext cx="10271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chemeClr val="bg1"/>
                </a:solidFill>
              </a:rPr>
              <a:t>B-Form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760" y="169863"/>
            <a:ext cx="2341067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1AC5E5C-5C4B-466D-A3A1-D464D9EF6CF2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918A0B-A071-43FE-A3B8-72D67CBC1436}"/>
              </a:ext>
            </a:extLst>
          </p:cNvPr>
          <p:cNvSpPr txBox="1"/>
          <p:nvPr/>
        </p:nvSpPr>
        <p:spPr>
          <a:xfrm>
            <a:off x="433388" y="514350"/>
            <a:ext cx="11641137" cy="646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000" b="1" dirty="0">
                <a:solidFill>
                  <a:srgbClr val="C00000"/>
                </a:solidFill>
              </a:rPr>
              <a:t>Das vollzeitschulische Bildungsangebot in der Region</a:t>
            </a:r>
            <a:r>
              <a:rPr lang="de-DE" altLang="de-DE" sz="2800" b="1" dirty="0">
                <a:solidFill>
                  <a:srgbClr val="C00000"/>
                </a:solidFill>
              </a:rPr>
              <a:t/>
            </a:r>
            <a:br>
              <a:rPr lang="de-DE" altLang="de-DE" sz="2800" b="1" dirty="0">
                <a:solidFill>
                  <a:srgbClr val="C00000"/>
                </a:solidFill>
              </a:rPr>
            </a:br>
            <a:r>
              <a:rPr lang="de-DE" altLang="de-DE" sz="1200" b="1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de-DE" altLang="de-DE" sz="2000" b="1" dirty="0">
                <a:solidFill>
                  <a:srgbClr val="000099"/>
                </a:solidFill>
              </a:rPr>
              <a:t>Berufsvorbereitende | weiterführende Bildungsgänge</a:t>
            </a:r>
            <a:r>
              <a:rPr lang="de-DE" altLang="de-DE" sz="2400" b="1" dirty="0">
                <a:solidFill>
                  <a:srgbClr val="000099"/>
                </a:solidFill>
              </a:rPr>
              <a:t>	</a:t>
            </a:r>
            <a:r>
              <a:rPr lang="de-DE" altLang="de-DE" sz="2000" b="1" dirty="0">
                <a:solidFill>
                  <a:srgbClr val="000099"/>
                </a:solidFill>
              </a:rPr>
              <a:t>Eingangsvoraussetzungen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99"/>
                </a:solidFill>
              </a:rPr>
              <a:t>Bildungsgänge zur Berufsvorbereitung (</a:t>
            </a:r>
            <a:r>
              <a:rPr lang="de-DE" altLang="de-DE" sz="1600" dirty="0" err="1">
                <a:solidFill>
                  <a:srgbClr val="000099"/>
                </a:solidFill>
              </a:rPr>
              <a:t>BzB</a:t>
            </a:r>
            <a:r>
              <a:rPr lang="de-DE" altLang="de-DE" sz="1600" dirty="0">
                <a:solidFill>
                  <a:srgbClr val="000099"/>
                </a:solidFill>
              </a:rPr>
              <a:t>)				keine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99"/>
                </a:solidFill>
              </a:rPr>
              <a:t>Zweijährige Berufsfachschule (BFS) | unterschiedliche Schwerpunkte </a:t>
            </a:r>
            <a:r>
              <a:rPr lang="de-DE" altLang="de-DE" sz="1600" dirty="0">
                <a:solidFill>
                  <a:srgbClr val="003870"/>
                </a:solidFill>
              </a:rPr>
              <a:t>	</a:t>
            </a:r>
            <a:r>
              <a:rPr lang="de-DE" altLang="de-DE" sz="1600" dirty="0">
                <a:solidFill>
                  <a:srgbClr val="000099"/>
                </a:solidFill>
              </a:rPr>
              <a:t>Qualifizierender Hauptschulabschluss</a:t>
            </a:r>
          </a:p>
          <a:p>
            <a:pPr eaLnBrk="1" hangingPunct="1">
              <a:defRPr/>
            </a:pPr>
            <a:r>
              <a:rPr lang="de-DE" altLang="de-DE" sz="1600" dirty="0">
                <a:solidFill>
                  <a:srgbClr val="000099"/>
                </a:solidFill>
              </a:rPr>
              <a:t>								oder 3 | 3 | 4 in D M E</a:t>
            </a:r>
            <a:r>
              <a:rPr lang="de-DE" altLang="de-DE" sz="1200" dirty="0">
                <a:solidFill>
                  <a:srgbClr val="000099"/>
                </a:solidFill>
              </a:rPr>
              <a:t/>
            </a:r>
            <a:br>
              <a:rPr lang="de-DE" altLang="de-DE" sz="1200" dirty="0">
                <a:solidFill>
                  <a:srgbClr val="000099"/>
                </a:solidFill>
              </a:rPr>
            </a:br>
            <a:r>
              <a:rPr lang="de-DE" altLang="de-DE" sz="2000" b="1" dirty="0">
                <a:solidFill>
                  <a:srgbClr val="000099"/>
                </a:solidFill>
              </a:rPr>
              <a:t>Berufsqualifizierende</a:t>
            </a:r>
            <a:r>
              <a:rPr lang="de-DE" altLang="de-DE" sz="2000" b="1" dirty="0">
                <a:solidFill>
                  <a:srgbClr val="003870"/>
                </a:solidFill>
              </a:rPr>
              <a:t> </a:t>
            </a:r>
            <a:r>
              <a:rPr lang="de-DE" altLang="de-DE" sz="2000" b="1" dirty="0">
                <a:solidFill>
                  <a:srgbClr val="C00000"/>
                </a:solidFill>
              </a:rPr>
              <a:t>vollzeitschulische</a:t>
            </a:r>
            <a:r>
              <a:rPr lang="de-DE" altLang="de-DE" sz="2000" b="1" dirty="0">
                <a:solidFill>
                  <a:srgbClr val="003870"/>
                </a:solidFill>
              </a:rPr>
              <a:t> </a:t>
            </a:r>
            <a:r>
              <a:rPr lang="de-DE" altLang="de-DE" sz="2000" b="1" dirty="0">
                <a:solidFill>
                  <a:srgbClr val="000099"/>
                </a:solidFill>
              </a:rPr>
              <a:t>Bildungsgänge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99"/>
                </a:solidFill>
              </a:rPr>
              <a:t>Dreijährige Berufsfachschule </a:t>
            </a:r>
            <a:br>
              <a:rPr lang="de-DE" altLang="de-DE" sz="1600" dirty="0">
                <a:solidFill>
                  <a:srgbClr val="000099"/>
                </a:solidFill>
              </a:rPr>
            </a:br>
            <a:r>
              <a:rPr lang="de-DE" altLang="de-DE" sz="1600" dirty="0">
                <a:solidFill>
                  <a:srgbClr val="000099"/>
                </a:solidFill>
              </a:rPr>
              <a:t>	- Hauswirtschafter*innen | Maßschneider*innen			Hauptschulabschluss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99"/>
                </a:solidFill>
              </a:rPr>
              <a:t>Höhere Berufsfachschule | Assistentenausbildung 			Mittlerer Abschluss (3 | 3 | 4 in D M E)</a:t>
            </a:r>
            <a:br>
              <a:rPr lang="de-DE" altLang="de-DE" sz="1600" dirty="0">
                <a:solidFill>
                  <a:srgbClr val="000099"/>
                </a:solidFill>
              </a:rPr>
            </a:br>
            <a:r>
              <a:rPr lang="de-DE" altLang="de-DE" sz="1600" dirty="0">
                <a:solidFill>
                  <a:srgbClr val="000099"/>
                </a:solidFill>
              </a:rPr>
              <a:t>	- Kaufmännische Assistenz </a:t>
            </a:r>
            <a:br>
              <a:rPr lang="de-DE" altLang="de-DE" sz="1600" dirty="0">
                <a:solidFill>
                  <a:srgbClr val="000099"/>
                </a:solidFill>
              </a:rPr>
            </a:br>
            <a:r>
              <a:rPr lang="de-DE" altLang="de-DE" sz="1600" dirty="0">
                <a:solidFill>
                  <a:srgbClr val="000099"/>
                </a:solidFill>
              </a:rPr>
              <a:t>	  Bürowirtschaft | Fremdsprachensekretariat </a:t>
            </a:r>
            <a:br>
              <a:rPr lang="de-DE" altLang="de-DE" sz="1600" dirty="0">
                <a:solidFill>
                  <a:srgbClr val="000099"/>
                </a:solidFill>
              </a:rPr>
            </a:br>
            <a:r>
              <a:rPr lang="de-DE" altLang="de-DE" sz="1600" dirty="0">
                <a:solidFill>
                  <a:srgbClr val="000099"/>
                </a:solidFill>
              </a:rPr>
              <a:t>	- Sozialassistenz (Erzieherausbildung)</a:t>
            </a:r>
            <a:br>
              <a:rPr lang="de-DE" altLang="de-DE" sz="1600" dirty="0">
                <a:solidFill>
                  <a:srgbClr val="000099"/>
                </a:solidFill>
              </a:rPr>
            </a:br>
            <a:r>
              <a:rPr lang="de-DE" altLang="de-DE" sz="1600" dirty="0">
                <a:solidFill>
                  <a:srgbClr val="000099"/>
                </a:solidFill>
              </a:rPr>
              <a:t>	- BTA | CTA | ITA | GMTA</a:t>
            </a:r>
            <a:br>
              <a:rPr lang="de-DE" altLang="de-DE" sz="1600" dirty="0">
                <a:solidFill>
                  <a:srgbClr val="000099"/>
                </a:solidFill>
              </a:rPr>
            </a:br>
            <a:endParaRPr lang="de-DE" altLang="de-DE" sz="2000" b="1" dirty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de-DE" altLang="de-DE" sz="2000" b="1" dirty="0">
                <a:solidFill>
                  <a:srgbClr val="000099"/>
                </a:solidFill>
              </a:rPr>
              <a:t>Studienqualifizierende Bildungsgänge</a:t>
            </a:r>
            <a:r>
              <a:rPr lang="de-DE" altLang="de-DE" sz="2400" b="1" dirty="0">
                <a:solidFill>
                  <a:srgbClr val="000099"/>
                </a:solidFill>
              </a:rPr>
              <a:t>				</a:t>
            </a:r>
            <a:endParaRPr lang="de-DE" altLang="de-DE" sz="1200" dirty="0">
              <a:solidFill>
                <a:srgbClr val="000099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99"/>
                </a:solidFill>
              </a:rPr>
              <a:t>Fachoberschule A + B (FOS) in unterschiedlichen Fachrichtungen 		Mittlerer Abschluss (3 | 3 | 4 in D M E) oder</a:t>
            </a:r>
            <a:br>
              <a:rPr lang="de-DE" altLang="de-DE" sz="1600" dirty="0">
                <a:solidFill>
                  <a:srgbClr val="000099"/>
                </a:solidFill>
              </a:rPr>
            </a:br>
            <a:r>
              <a:rPr lang="de-DE" altLang="de-DE" sz="1600" dirty="0">
                <a:solidFill>
                  <a:srgbClr val="000099"/>
                </a:solidFill>
              </a:rPr>
              <a:t>								Qualifizierender Realschulabschluss oder</a:t>
            </a:r>
            <a:br>
              <a:rPr lang="de-DE" altLang="de-DE" sz="1600" dirty="0">
                <a:solidFill>
                  <a:srgbClr val="000099"/>
                </a:solidFill>
              </a:rPr>
            </a:br>
            <a:r>
              <a:rPr lang="de-DE" altLang="de-DE" sz="1600" dirty="0">
                <a:solidFill>
                  <a:srgbClr val="000099"/>
                </a:solidFill>
              </a:rPr>
              <a:t>								Versetzung in die gymnasiale Oberstufe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99"/>
                </a:solidFill>
              </a:rPr>
              <a:t>Berufliches Gymnasium (BG) in unterschiedlichen Fachrichtungen		Versetzung in die gymnasiale Oberstufe oder 								Qualifizierender Realschulabschluss oder </a:t>
            </a:r>
            <a:br>
              <a:rPr lang="de-DE" altLang="de-DE" sz="1600" dirty="0">
                <a:solidFill>
                  <a:srgbClr val="000099"/>
                </a:solidFill>
              </a:rPr>
            </a:br>
            <a:r>
              <a:rPr lang="de-DE" altLang="de-DE" sz="1600" dirty="0">
                <a:solidFill>
                  <a:srgbClr val="000099"/>
                </a:solidFill>
              </a:rPr>
              <a:t>								Mittlerer Abschluss mit Notensumme 									11 in D | M | E | </a:t>
            </a:r>
            <a:r>
              <a:rPr lang="de-DE" altLang="de-DE" sz="1600" dirty="0" err="1">
                <a:solidFill>
                  <a:srgbClr val="000099"/>
                </a:solidFill>
              </a:rPr>
              <a:t>NaWi</a:t>
            </a:r>
            <a:r>
              <a:rPr lang="de-DE" altLang="de-DE" sz="1200" dirty="0">
                <a:solidFill>
                  <a:srgbClr val="000099"/>
                </a:solidFill>
              </a:rPr>
              <a:t>									</a:t>
            </a:r>
            <a:endParaRPr lang="de-DE" altLang="de-DE" sz="2800" b="1" dirty="0">
              <a:solidFill>
                <a:srgbClr val="000099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554" y="112774"/>
            <a:ext cx="1771300" cy="6227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6B2E081-81EB-4947-A2A2-9D82F8AEC89D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49D65A-0F9C-4012-A9F0-7884C02EECB5}"/>
              </a:ext>
            </a:extLst>
          </p:cNvPr>
          <p:cNvSpPr txBox="1"/>
          <p:nvPr/>
        </p:nvSpPr>
        <p:spPr>
          <a:xfrm>
            <a:off x="560388" y="835025"/>
            <a:ext cx="11296650" cy="59705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000" b="1" dirty="0">
                <a:solidFill>
                  <a:srgbClr val="C00000"/>
                </a:solidFill>
              </a:rPr>
              <a:t>Das vollzeitschulische Bildungsangebot | Anmeldefristen</a:t>
            </a:r>
            <a:r>
              <a:rPr lang="de-DE" altLang="de-DE" sz="2800" b="1" dirty="0">
                <a:solidFill>
                  <a:srgbClr val="C00000"/>
                </a:solidFill>
              </a:rPr>
              <a:t/>
            </a:r>
            <a:br>
              <a:rPr lang="de-DE" altLang="de-DE" sz="2800" b="1" dirty="0">
                <a:solidFill>
                  <a:srgbClr val="C00000"/>
                </a:solidFill>
              </a:rPr>
            </a:br>
            <a:r>
              <a:rPr lang="de-DE" altLang="de-DE" sz="2800" b="1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defRPr/>
            </a:pPr>
            <a:endParaRPr lang="de-DE" altLang="de-DE" sz="2800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de-DE" altLang="de-DE" sz="2400" b="1" dirty="0">
                <a:solidFill>
                  <a:srgbClr val="000099"/>
                </a:solidFill>
              </a:rPr>
              <a:t>Berufsvorbereitende | weiterführende Bildungsgänge				</a:t>
            </a:r>
            <a:endParaRPr lang="de-DE" altLang="de-DE" sz="1200" b="1" dirty="0">
              <a:solidFill>
                <a:srgbClr val="000099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rgbClr val="000099"/>
                </a:solidFill>
              </a:rPr>
              <a:t>Bildungsgänge zur Berufsvorbereitung (</a:t>
            </a:r>
            <a:r>
              <a:rPr lang="de-DE" altLang="de-DE" sz="2000" dirty="0" err="1">
                <a:solidFill>
                  <a:srgbClr val="000099"/>
                </a:solidFill>
              </a:rPr>
              <a:t>BzB</a:t>
            </a:r>
            <a:r>
              <a:rPr lang="de-DE" altLang="de-DE" sz="2000" dirty="0">
                <a:solidFill>
                  <a:srgbClr val="000099"/>
                </a:solidFill>
              </a:rPr>
              <a:t>)					</a:t>
            </a:r>
            <a:r>
              <a:rPr lang="de-DE" altLang="de-DE" sz="2000" b="1" dirty="0">
                <a:solidFill>
                  <a:srgbClr val="006600"/>
                </a:solidFill>
              </a:rPr>
              <a:t>30. April</a:t>
            </a:r>
            <a:r>
              <a:rPr lang="de-DE" altLang="de-DE" sz="2000" dirty="0">
                <a:solidFill>
                  <a:srgbClr val="000099"/>
                </a:solidFill>
              </a:rPr>
              <a:t>	</a:t>
            </a:r>
            <a:endParaRPr lang="de-DE" altLang="de-DE" sz="1200" dirty="0">
              <a:solidFill>
                <a:srgbClr val="000099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rgbClr val="000099"/>
                </a:solidFill>
              </a:rPr>
              <a:t>Zweijährige Berufsfachschule mit unterschiedlichen Schwerpunkten (BFS)</a:t>
            </a:r>
            <a:r>
              <a:rPr lang="de-DE" altLang="de-DE" sz="2000" dirty="0">
                <a:solidFill>
                  <a:srgbClr val="003870"/>
                </a:solidFill>
              </a:rPr>
              <a:t>	</a:t>
            </a:r>
            <a:r>
              <a:rPr lang="de-DE" altLang="de-DE" sz="2000" b="1" dirty="0">
                <a:solidFill>
                  <a:srgbClr val="006600"/>
                </a:solidFill>
              </a:rPr>
              <a:t>31. März</a:t>
            </a:r>
            <a:br>
              <a:rPr lang="de-DE" altLang="de-DE" sz="2000" b="1" dirty="0">
                <a:solidFill>
                  <a:srgbClr val="006600"/>
                </a:solidFill>
              </a:rPr>
            </a:br>
            <a:r>
              <a:rPr lang="de-DE" altLang="de-DE" sz="2000" dirty="0">
                <a:solidFill>
                  <a:srgbClr val="003870"/>
                </a:solidFill>
              </a:rPr>
              <a:t>	</a:t>
            </a:r>
            <a:endParaRPr lang="de-DE" altLang="de-DE" sz="2000" b="1" dirty="0">
              <a:solidFill>
                <a:srgbClr val="003870"/>
              </a:solidFill>
            </a:endParaRPr>
          </a:p>
          <a:p>
            <a:pPr eaLnBrk="1" hangingPunct="1">
              <a:defRPr/>
            </a:pPr>
            <a:r>
              <a:rPr lang="de-DE" altLang="de-DE" sz="2400" b="1" dirty="0">
                <a:solidFill>
                  <a:srgbClr val="000099"/>
                </a:solidFill>
              </a:rPr>
              <a:t>Berufsqualifizierende</a:t>
            </a:r>
            <a:r>
              <a:rPr lang="de-DE" altLang="de-DE" sz="2400" b="1" dirty="0">
                <a:solidFill>
                  <a:srgbClr val="003870"/>
                </a:solidFill>
              </a:rPr>
              <a:t> </a:t>
            </a:r>
            <a:r>
              <a:rPr lang="de-DE" altLang="de-DE" sz="2400" b="1" dirty="0">
                <a:solidFill>
                  <a:srgbClr val="C00000"/>
                </a:solidFill>
              </a:rPr>
              <a:t>vollzeitschulische</a:t>
            </a:r>
            <a:r>
              <a:rPr lang="de-DE" altLang="de-DE" sz="2400" b="1" dirty="0">
                <a:solidFill>
                  <a:srgbClr val="003870"/>
                </a:solidFill>
              </a:rPr>
              <a:t> </a:t>
            </a:r>
            <a:r>
              <a:rPr lang="de-DE" altLang="de-DE" sz="2400" b="1" dirty="0">
                <a:solidFill>
                  <a:srgbClr val="000099"/>
                </a:solidFill>
              </a:rPr>
              <a:t>Bildungsgänge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rgbClr val="000099"/>
                </a:solidFill>
              </a:rPr>
              <a:t>Dreijährige Berufsfachschule 						</a:t>
            </a:r>
            <a:r>
              <a:rPr lang="de-DE" altLang="de-DE" sz="2000" b="1" dirty="0">
                <a:solidFill>
                  <a:srgbClr val="006600"/>
                </a:solidFill>
              </a:rPr>
              <a:t>30. April</a:t>
            </a:r>
            <a:r>
              <a:rPr lang="de-DE" altLang="de-DE" sz="2000" dirty="0">
                <a:solidFill>
                  <a:srgbClr val="000099"/>
                </a:solidFill>
              </a:rPr>
              <a:t>	</a:t>
            </a:r>
            <a:endParaRPr lang="de-DE" altLang="de-DE" sz="1600" dirty="0">
              <a:solidFill>
                <a:srgbClr val="000099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rgbClr val="000099"/>
                </a:solidFill>
              </a:rPr>
              <a:t>Höhere Berufsfachschule | Assistentenausbildung (HBFS)			</a:t>
            </a:r>
            <a:r>
              <a:rPr lang="de-DE" altLang="de-DE" sz="2000" b="1" dirty="0">
                <a:solidFill>
                  <a:srgbClr val="006600"/>
                </a:solidFill>
              </a:rPr>
              <a:t>30. April</a:t>
            </a:r>
            <a:r>
              <a:rPr lang="de-DE" altLang="de-DE" sz="2000" dirty="0">
                <a:solidFill>
                  <a:srgbClr val="000099"/>
                </a:solidFill>
              </a:rPr>
              <a:t>	</a:t>
            </a:r>
            <a:r>
              <a:rPr lang="de-DE" altLang="de-DE" sz="2000" b="1" dirty="0">
                <a:solidFill>
                  <a:srgbClr val="000099"/>
                </a:solidFill>
              </a:rPr>
              <a:t/>
            </a:r>
            <a:br>
              <a:rPr lang="de-DE" altLang="de-DE" sz="2000" b="1" dirty="0">
                <a:solidFill>
                  <a:srgbClr val="000099"/>
                </a:solidFill>
              </a:rPr>
            </a:br>
            <a:endParaRPr lang="de-DE" altLang="de-DE" sz="2800" b="1" dirty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de-DE" altLang="de-DE" sz="2400" b="1" dirty="0">
                <a:solidFill>
                  <a:srgbClr val="000099"/>
                </a:solidFill>
              </a:rPr>
              <a:t>Studienqualifizierende Bildungsgänge				</a:t>
            </a:r>
            <a:endParaRPr lang="de-DE" altLang="de-DE" sz="1200" dirty="0">
              <a:solidFill>
                <a:srgbClr val="000099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rgbClr val="000099"/>
                </a:solidFill>
              </a:rPr>
              <a:t>Fachoberschule A + B (FOS) in unterschiedlichen Fachrichtungen		</a:t>
            </a:r>
            <a:r>
              <a:rPr lang="de-DE" altLang="de-DE" sz="2000" b="1" dirty="0">
                <a:solidFill>
                  <a:srgbClr val="006600"/>
                </a:solidFill>
              </a:rPr>
              <a:t>31. März </a:t>
            </a:r>
            <a:r>
              <a:rPr lang="de-DE" altLang="de-DE" sz="1200" dirty="0">
                <a:solidFill>
                  <a:srgbClr val="000099"/>
                </a:solidFill>
              </a:rPr>
              <a:t> 	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rgbClr val="000099"/>
                </a:solidFill>
              </a:rPr>
              <a:t>Berufliches Gymnasium (BG) in unterschiedlichen Fachrichtungen</a:t>
            </a:r>
            <a:r>
              <a:rPr lang="de-DE" altLang="de-DE" sz="2000" dirty="0">
                <a:solidFill>
                  <a:srgbClr val="003870"/>
                </a:solidFill>
              </a:rPr>
              <a:t>		</a:t>
            </a:r>
            <a:r>
              <a:rPr lang="de-DE" altLang="de-DE" sz="2000" b="1" dirty="0">
                <a:solidFill>
                  <a:srgbClr val="006600"/>
                </a:solidFill>
              </a:rPr>
              <a:t>01. März</a:t>
            </a:r>
            <a:r>
              <a:rPr lang="de-DE" altLang="de-DE" sz="2800" b="1" dirty="0">
                <a:solidFill>
                  <a:srgbClr val="003870"/>
                </a:solidFill>
              </a:rPr>
              <a:t/>
            </a:r>
            <a:br>
              <a:rPr lang="de-DE" altLang="de-DE" sz="2800" b="1" dirty="0">
                <a:solidFill>
                  <a:srgbClr val="003870"/>
                </a:solidFill>
              </a:rPr>
            </a:br>
            <a:r>
              <a:rPr lang="de-DE" altLang="de-DE" sz="2800" b="1" dirty="0">
                <a:solidFill>
                  <a:srgbClr val="003870"/>
                </a:solidFill>
              </a:rPr>
              <a:t/>
            </a:r>
            <a:br>
              <a:rPr lang="de-DE" altLang="de-DE" sz="2800" b="1" dirty="0">
                <a:solidFill>
                  <a:srgbClr val="003870"/>
                </a:solidFill>
              </a:rPr>
            </a:br>
            <a:endParaRPr lang="de-DE" altLang="de-DE" sz="2800" b="1" dirty="0">
              <a:solidFill>
                <a:srgbClr val="00387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324" y="142075"/>
            <a:ext cx="1886249" cy="663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3F2123C-70E4-4A55-A610-643D1A8528E8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1987" name="Textfeld 3">
            <a:extLst>
              <a:ext uri="{FF2B5EF4-FFF2-40B4-BE49-F238E27FC236}">
                <a16:creationId xmlns:a16="http://schemas.microsoft.com/office/drawing/2014/main" id="{B7198111-00A1-4618-9E19-D05E6E4A9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73088"/>
            <a:ext cx="1135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400" b="1">
                <a:solidFill>
                  <a:srgbClr val="C00000"/>
                </a:solidFill>
              </a:rPr>
              <a:t>Welche berufliche Schule in der Region bietet welche Schulform an?</a:t>
            </a:r>
          </a:p>
        </p:txBody>
      </p:sp>
      <p:pic>
        <p:nvPicPr>
          <p:cNvPr id="41988" name="Grafik 5">
            <a:extLst>
              <a:ext uri="{FF2B5EF4-FFF2-40B4-BE49-F238E27FC236}">
                <a16:creationId xmlns:a16="http://schemas.microsoft.com/office/drawing/2014/main" id="{9A995253-B961-425C-9C52-90110149C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01788"/>
            <a:ext cx="8651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rc_mi" descr="Bildergebnis für bsk kirchhain">
            <a:hlinkClick r:id="rId4"/>
            <a:extLst>
              <a:ext uri="{FF2B5EF4-FFF2-40B4-BE49-F238E27FC236}">
                <a16:creationId xmlns:a16="http://schemas.microsoft.com/office/drawing/2014/main" id="{E7AE3AAC-4CBA-45CA-A2E4-169C11FB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687513"/>
            <a:ext cx="9350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irc_mi" descr="Bildergebnis für ars marburg">
            <a:hlinkClick r:id="rId6"/>
            <a:extLst>
              <a:ext uri="{FF2B5EF4-FFF2-40B4-BE49-F238E27FC236}">
                <a16:creationId xmlns:a16="http://schemas.microsoft.com/office/drawing/2014/main" id="{8B418ACD-F17A-4D3C-8703-3AA78626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b="42741"/>
          <a:stretch>
            <a:fillRect/>
          </a:stretch>
        </p:blipFill>
        <p:spPr bwMode="auto">
          <a:xfrm>
            <a:off x="6145213" y="1687513"/>
            <a:ext cx="889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irc_mi" descr="Bildergebnis für ksm marburg">
            <a:hlinkClick r:id="rId8"/>
            <a:extLst>
              <a:ext uri="{FF2B5EF4-FFF2-40B4-BE49-F238E27FC236}">
                <a16:creationId xmlns:a16="http://schemas.microsoft.com/office/drawing/2014/main" id="{6B5AB5A3-AD85-44C7-9C79-0760DDCD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687513"/>
            <a:ext cx="630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Grafik 1">
            <a:extLst>
              <a:ext uri="{FF2B5EF4-FFF2-40B4-BE49-F238E27FC236}">
                <a16:creationId xmlns:a16="http://schemas.microsoft.com/office/drawing/2014/main" id="{549936C2-7ECA-4060-918E-165FFB0001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3" y="1687513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915" name="Group 75">
            <a:extLst>
              <a:ext uri="{FF2B5EF4-FFF2-40B4-BE49-F238E27FC236}">
                <a16:creationId xmlns:a16="http://schemas.microsoft.com/office/drawing/2014/main" id="{E9C2274E-26B0-4720-AC04-F1D3DBC51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1327"/>
              </p:ext>
            </p:extLst>
          </p:nvPr>
        </p:nvGraphicFramePr>
        <p:xfrm>
          <a:off x="650875" y="1135063"/>
          <a:ext cx="10868025" cy="5689919"/>
        </p:xfrm>
        <a:graphic>
          <a:graphicData uri="http://schemas.openxmlformats.org/drawingml/2006/table">
            <a:tbl>
              <a:tblPr/>
              <a:tblGrid>
                <a:gridCol w="181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1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764"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Schulformen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Berufliche Schulen </a:t>
                      </a:r>
                      <a:b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Biedenkopf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Berufliche Schulen Kirchhain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Adolf-Reichwein-Schule Marburg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Kaufmännische Schulen Marburg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Käthe-Kollwitz-Schule Marburg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66"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Bildungsgänge zur Berufsvorbereitung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BzB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6"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Berufsfachschule </a:t>
                      </a:r>
                      <a:b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BFS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66"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Höhere Berufsfachschule</a:t>
                      </a:r>
                      <a:b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HBFS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66"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Fachoberschule</a:t>
                      </a:r>
                      <a:b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66"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Berufliches Gymnasium</a:t>
                      </a:r>
                      <a:b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Kooperation mit der KSM</a:t>
                      </a:r>
                      <a:br>
                        <a:rPr kumimoji="0" lang="de-DE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 Erziehungswissenschaften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66"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Mehrjährige BFS mit Berufsabschluss</a:t>
                      </a: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879"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Duale Ausbildung</a:t>
                      </a:r>
                      <a:b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TZ</a:t>
                      </a: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15000"/>
                        </a:spcAft>
                        <a:buClr>
                          <a:srgbClr val="003399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00000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buFont typeface="Symbol" panose="05050102010706020507" pitchFamily="18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SzPct val="75000"/>
                        <a:buFont typeface="Courier New" panose="02070309020205020404" pitchFamily="49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kumimoji="0" lang="de-DE" altLang="de-DE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059" name="Textfeld 10">
            <a:extLst>
              <a:ext uri="{FF2B5EF4-FFF2-40B4-BE49-F238E27FC236}">
                <a16:creationId xmlns:a16="http://schemas.microsoft.com/office/drawing/2014/main" id="{3F6FD83A-3C04-41B4-9D7B-2CC532E71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138" y="1870075"/>
            <a:ext cx="652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15000"/>
              </a:spcAft>
              <a:buClr>
                <a:srgbClr val="003399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SzPct val="75000"/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700">
                <a:solidFill>
                  <a:srgbClr val="FFFF00"/>
                </a:solidFill>
                <a:latin typeface="Calibri" panose="020F0502020204030204" pitchFamily="34" charset="0"/>
              </a:rPr>
              <a:t>KKS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8600" y="88274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A2202E4-6E3D-48D2-8C16-09C4CE6CF0BB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4036" name="Grafik 3">
            <a:extLst>
              <a:ext uri="{FF2B5EF4-FFF2-40B4-BE49-F238E27FC236}">
                <a16:creationId xmlns:a16="http://schemas.microsoft.com/office/drawing/2014/main" id="{BD03AFE2-276B-4CD3-9721-809C274D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738188"/>
            <a:ext cx="21653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862C7B1-BBE6-4FBD-9FBA-F7AF91DFCD40}"/>
              </a:ext>
            </a:extLst>
          </p:cNvPr>
          <p:cNvSpPr txBox="1"/>
          <p:nvPr/>
        </p:nvSpPr>
        <p:spPr>
          <a:xfrm>
            <a:off x="2990850" y="1417638"/>
            <a:ext cx="81168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rgbClr val="FF9900"/>
                </a:solidFill>
                <a:latin typeface="+mj-lt"/>
                <a:cs typeface="+mn-cs"/>
              </a:rPr>
              <a:t>Berufliche Schulen Biedenkopf | Angebot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5BC9B46-8811-487C-B788-A7E89075152C}"/>
              </a:ext>
            </a:extLst>
          </p:cNvPr>
          <p:cNvGraphicFramePr>
            <a:graphicFrameLocks noGrp="1"/>
          </p:cNvGraphicFramePr>
          <p:nvPr/>
        </p:nvGraphicFramePr>
        <p:xfrm>
          <a:off x="517525" y="2009775"/>
          <a:ext cx="11610975" cy="4764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27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Schulformen</a:t>
                      </a:r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Fachrichtungen</a:t>
                      </a:r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Abschlüsse</a:t>
                      </a:r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21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Bildungsgänge zur Berufsvorbereitung | </a:t>
                      </a:r>
                      <a:r>
                        <a:rPr lang="de-DE" altLang="de-DE" sz="1600" b="1" dirty="0" err="1">
                          <a:solidFill>
                            <a:srgbClr val="C00000"/>
                          </a:solidFill>
                        </a:rPr>
                        <a:t>BzB</a:t>
                      </a:r>
                      <a:r>
                        <a:rPr lang="de-DE" altLang="de-DE" sz="1600" dirty="0"/>
                        <a:t> </a:t>
                      </a: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Ernährung und Hauswirtschaft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Bau-,</a:t>
                      </a:r>
                      <a:r>
                        <a:rPr lang="de-DE" altLang="de-DE" sz="1600" baseline="0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Holz-, Metall- und Elektrotechnik</a:t>
                      </a: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Hauptschulabschluss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Qualifizierender Hauptschulabschluss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 err="1">
                          <a:solidFill>
                            <a:srgbClr val="000099"/>
                          </a:solidFill>
                        </a:rPr>
                        <a:t>BzB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-Abschluss</a:t>
                      </a:r>
                      <a:endParaRPr lang="de-DE" sz="18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21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Zweijährige</a:t>
                      </a:r>
                      <a:r>
                        <a:rPr lang="de-DE" altLang="de-DE" sz="1600" b="1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Berufsfachschule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BFS</a:t>
                      </a: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Mechatronik 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Wirtschaft und Verwaltung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Soziales und Gesundheit</a:t>
                      </a:r>
                    </a:p>
                    <a:p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Mittlerer Abschluss</a:t>
                      </a: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70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Zweijährige höhere Berufsfachschule | </a:t>
                      </a:r>
                      <a:r>
                        <a:rPr lang="de-DE" altLang="de-DE" sz="14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HBFS</a:t>
                      </a:r>
                      <a:endParaRPr lang="de-DE" sz="14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2jährig | Sozialassistenz, Bürowirtschaft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Abgeschlossene Berufsausbildung</a:t>
                      </a: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21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Fachoberschule Form A + B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</a:t>
                      </a: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Elektrotechnik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Informationstechnik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Maschinenbau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Wirtschaft und Verwaltung</a:t>
                      </a: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Allgemeine</a:t>
                      </a:r>
                      <a:r>
                        <a:rPr lang="de-DE" altLang="de-DE" sz="1600" baseline="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Fachhochschulreife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studienqualifizierend</a:t>
                      </a: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27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Duale Ausbildung | Teilzeitberufsschule</a:t>
                      </a:r>
                      <a:endParaRPr lang="de-DE" sz="16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9" marR="91439" marT="45683" marB="4568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73" y="171297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976241C-0494-4B50-9906-A0D1F7C8A296}"/>
              </a:ext>
            </a:extLst>
          </p:cNvPr>
          <p:cNvSpPr/>
          <p:nvPr/>
        </p:nvSpPr>
        <p:spPr>
          <a:xfrm>
            <a:off x="9848850" y="331788"/>
            <a:ext cx="2225675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6084" name="irc_mi" descr="Bildergebnis für bsk kirchhain">
            <a:hlinkClick r:id="rId3"/>
            <a:extLst>
              <a:ext uri="{FF2B5EF4-FFF2-40B4-BE49-F238E27FC236}">
                <a16:creationId xmlns:a16="http://schemas.microsoft.com/office/drawing/2014/main" id="{2B632A22-C78E-4E30-AD6D-78637C0F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84200"/>
            <a:ext cx="22240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CB69C14-A49C-45CE-9948-8F0866DEE992}"/>
              </a:ext>
            </a:extLst>
          </p:cNvPr>
          <p:cNvSpPr txBox="1"/>
          <p:nvPr/>
        </p:nvSpPr>
        <p:spPr>
          <a:xfrm>
            <a:off x="2936875" y="838200"/>
            <a:ext cx="81168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rgbClr val="C00000"/>
                </a:solidFill>
                <a:latin typeface="+mj-lt"/>
                <a:cs typeface="+mn-cs"/>
              </a:rPr>
              <a:t>Berufliche Schulen Kirchhain | Angebot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778C7CE-090C-44A9-B734-75064D4D5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4159"/>
              </p:ext>
            </p:extLst>
          </p:nvPr>
        </p:nvGraphicFramePr>
        <p:xfrm>
          <a:off x="517525" y="1663700"/>
          <a:ext cx="11610975" cy="488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02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Schulformen</a:t>
                      </a:r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Fachrichtungen</a:t>
                      </a:r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0099"/>
                          </a:solidFill>
                        </a:rPr>
                        <a:t>Abschlüsse</a:t>
                      </a:r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594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Bildungsgänge zur Berufsvorbereitung | </a:t>
                      </a:r>
                      <a:r>
                        <a:rPr lang="de-DE" altLang="de-DE" sz="1600" b="1" dirty="0" err="1">
                          <a:solidFill>
                            <a:srgbClr val="C00000"/>
                          </a:solidFill>
                        </a:rPr>
                        <a:t>BzB</a:t>
                      </a:r>
                      <a:r>
                        <a:rPr lang="de-DE" altLang="de-DE" sz="1600" dirty="0"/>
                        <a:t> </a:t>
                      </a:r>
                      <a:endParaRPr lang="de-DE" sz="1600" dirty="0"/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Ernährung und Hauswirtschaft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Holz-</a:t>
                      </a:r>
                      <a:r>
                        <a:rPr lang="de-DE" altLang="de-DE" sz="1600" baseline="0" dirty="0">
                          <a:solidFill>
                            <a:srgbClr val="000099"/>
                          </a:solidFill>
                        </a:rPr>
                        <a:t> und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 Metalltechnik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Gartenbau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Wirtschaft und Verwaltung</a:t>
                      </a:r>
                      <a:endParaRPr lang="de-DE" sz="1600" dirty="0"/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/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Hauptschulabschluss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Qualifizierender Hauptschulabschluss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</a:rPr>
                      </a:br>
                      <a:r>
                        <a:rPr lang="de-DE" altLang="de-DE" sz="1600" dirty="0" err="1">
                          <a:solidFill>
                            <a:srgbClr val="000099"/>
                          </a:solidFill>
                        </a:rPr>
                        <a:t>BzB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-Abschluss</a:t>
                      </a:r>
                      <a:endParaRPr lang="de-DE" sz="1800" dirty="0"/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</a:rPr>
                        <a:t>Zweijährige</a:t>
                      </a:r>
                      <a:r>
                        <a:rPr lang="de-DE" altLang="de-DE" sz="1600" b="1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Berufsfachschule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BFS</a:t>
                      </a:r>
                      <a:endParaRPr lang="de-DE" sz="1600" dirty="0"/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Mechatronik 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Wirtschaft und Verwaltung</a:t>
                      </a:r>
                    </a:p>
                    <a:p>
                      <a:r>
                        <a:rPr lang="de-DE" sz="1600" dirty="0">
                          <a:solidFill>
                            <a:srgbClr val="000099"/>
                          </a:solidFill>
                        </a:rPr>
                        <a:t>Ernährung </a:t>
                      </a:r>
                      <a:r>
                        <a:rPr lang="de-DE" sz="1600">
                          <a:solidFill>
                            <a:srgbClr val="000099"/>
                          </a:solidFill>
                        </a:rPr>
                        <a:t>und</a:t>
                      </a:r>
                      <a:r>
                        <a:rPr lang="de-DE" sz="1600" baseline="0">
                          <a:solidFill>
                            <a:srgbClr val="000099"/>
                          </a:solidFill>
                        </a:rPr>
                        <a:t> Hauswirtschaft</a:t>
                      </a:r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Mittlerer Abschluss</a:t>
                      </a:r>
                      <a:endParaRPr lang="de-DE" sz="1600" dirty="0"/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432"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Fachoberschule Form A + B | </a:t>
                      </a:r>
                      <a:r>
                        <a:rPr lang="de-DE" altLang="de-DE" sz="1600" b="1" dirty="0">
                          <a:solidFill>
                            <a:srgbClr val="C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</a:t>
                      </a:r>
                      <a:endParaRPr lang="de-DE" sz="1600" dirty="0"/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Elektrotechnik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Informationstechnik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Maschinenbau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Wirtschaft und Verwaltung</a:t>
                      </a:r>
                    </a:p>
                    <a:p>
                      <a:r>
                        <a:rPr lang="de-DE" sz="1600" dirty="0">
                          <a:solidFill>
                            <a:srgbClr val="000099"/>
                          </a:solidFill>
                          <a:cs typeface="Times New Roman" panose="02020603050405020304" pitchFamily="18" charset="0"/>
                        </a:rPr>
                        <a:t>Wirtschaftsinformatik</a:t>
                      </a:r>
                    </a:p>
                    <a:p>
                      <a:r>
                        <a:rPr lang="de-DE" sz="1600" dirty="0">
                          <a:solidFill>
                            <a:srgbClr val="000099"/>
                          </a:solidFill>
                          <a:cs typeface="Times New Roman" panose="02020603050405020304" pitchFamily="18" charset="0"/>
                        </a:rPr>
                        <a:t>Ernährung</a:t>
                      </a:r>
                      <a:endParaRPr lang="de-DE" sz="1600" dirty="0"/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Allgemeine Fachhochschulreife</a:t>
                      </a:r>
                      <a:b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studienqualifizierend</a:t>
                      </a:r>
                      <a:endParaRPr lang="de-DE" sz="1600" dirty="0"/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r>
                        <a:rPr lang="de-DE" altLang="de-DE" sz="1600" dirty="0" smtClean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Mehrjährige BFS mit Berufsabschluss</a:t>
                      </a:r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r>
                        <a:rPr lang="de-DE" altLang="de-DE" sz="1600" dirty="0">
                          <a:solidFill>
                            <a:srgbClr val="000099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Duale Ausbildung | Teilzeitberufsschule</a:t>
                      </a:r>
                      <a:endParaRPr lang="de-DE" sz="1600" dirty="0"/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rgbClr val="000099"/>
                          </a:solidFill>
                        </a:rPr>
                        <a:t>Maßschneider:innen</a:t>
                      </a:r>
                      <a:r>
                        <a:rPr lang="de-DE" sz="16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000099"/>
                          </a:solidFill>
                        </a:rPr>
                        <a:t>Hauswirtschafter:innen</a:t>
                      </a:r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99"/>
                          </a:solidFill>
                        </a:rPr>
                        <a:t>Abgeschlossene Berufsausbildung</a:t>
                      </a:r>
                    </a:p>
                  </a:txBody>
                  <a:tcPr marL="91439" marR="91439" marT="45702" marB="45702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173" y="171297"/>
            <a:ext cx="1883827" cy="6645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-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-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Office PowerPoint</Application>
  <PresentationFormat>Breitbild</PresentationFormat>
  <Paragraphs>260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Papyrus</vt:lpstr>
      <vt:lpstr>Symbol</vt:lpstr>
      <vt:lpstr>Times New Roman</vt:lpstr>
      <vt:lpstr>Wingdings</vt:lpstr>
      <vt:lpstr>Wingdings 2</vt:lpstr>
      <vt:lpstr>Wingdings 3</vt:lpstr>
      <vt:lpstr>LA-Grunddesign</vt:lpstr>
      <vt:lpstr>1_LA-Grunddesign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Medienzentrum Marburg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Medienzentrum Marburg</dc:creator>
  <cp:lastModifiedBy>Büchsenschütz@KKS</cp:lastModifiedBy>
  <cp:revision>179</cp:revision>
  <cp:lastPrinted>2022-09-28T08:00:12Z</cp:lastPrinted>
  <dcterms:created xsi:type="dcterms:W3CDTF">2018-09-12T10:55:15Z</dcterms:created>
  <dcterms:modified xsi:type="dcterms:W3CDTF">2023-10-05T05:00:18Z</dcterms:modified>
</cp:coreProperties>
</file>